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</p:sldMasterIdLst>
  <p:sldIdLst>
    <p:sldId id="256" r:id="rId2"/>
    <p:sldId id="257" r:id="rId3"/>
    <p:sldId id="259" r:id="rId4"/>
    <p:sldId id="269" r:id="rId5"/>
    <p:sldId id="258" r:id="rId6"/>
    <p:sldId id="260" r:id="rId7"/>
    <p:sldId id="261" r:id="rId8"/>
    <p:sldId id="263" r:id="rId9"/>
    <p:sldId id="268" r:id="rId10"/>
    <p:sldId id="262" r:id="rId11"/>
    <p:sldId id="264" r:id="rId12"/>
    <p:sldId id="265" r:id="rId13"/>
    <p:sldId id="266" r:id="rId14"/>
    <p:sldId id="273" r:id="rId15"/>
    <p:sldId id="270" r:id="rId16"/>
    <p:sldId id="271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Vesta" initials="NV" lastIdx="1" clrIdx="0">
    <p:extLst>
      <p:ext uri="{19B8F6BF-5375-455C-9EA6-DF929625EA0E}">
        <p15:presenceInfo xmlns:p15="http://schemas.microsoft.com/office/powerpoint/2012/main" userId="ddd0ee174dabd1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876"/>
    <a:srgbClr val="C3C5BC"/>
    <a:srgbClr val="516474"/>
    <a:srgbClr val="7D8C97"/>
    <a:srgbClr val="546776"/>
    <a:srgbClr val="5F6C77"/>
    <a:srgbClr val="798894"/>
    <a:srgbClr val="657684"/>
    <a:srgbClr val="675E51"/>
    <a:srgbClr val="3D3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ie\Documents\Work\SP%202020\Pot.%20Co.%20Economic%20Development\Survey\Survey%20Responses\COVID%20survey%20format%2005.06.20%2011,10%20excel%20templ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ie\Documents\Work\SP%202020\Pot.%20Co.%20Economic%20Development\top%20survey%20concer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ie\Documents\Work\SP%202020\Pot.%20Co.%20Economic%20Development\Survey\Survey%20Responses\COVID%20survey%20format%2005.06.20%2011,10%20excel%20templa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99B-4A22-AAC9-54A662BDAB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99B-4A22-AAC9-54A662BDAB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99B-4A22-AAC9-54A662BDAB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99B-4A22-AAC9-54A662BDAB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99B-4A22-AAC9-54A662BDAB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99B-4A22-AAC9-54A662BDAB6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99B-4A22-AAC9-54A662BDAB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Manhattan</c:v>
                </c:pt>
                <c:pt idx="1">
                  <c:v>Onaga</c:v>
                </c:pt>
                <c:pt idx="2">
                  <c:v>St. George</c:v>
                </c:pt>
                <c:pt idx="3">
                  <c:v>St. Marys</c:v>
                </c:pt>
                <c:pt idx="4">
                  <c:v>Wamego</c:v>
                </c:pt>
                <c:pt idx="5">
                  <c:v>Westmoreland</c:v>
                </c:pt>
                <c:pt idx="6">
                  <c:v>Multiple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8</c:v>
                </c:pt>
                <c:pt idx="2">
                  <c:v>2</c:v>
                </c:pt>
                <c:pt idx="3">
                  <c:v>7</c:v>
                </c:pt>
                <c:pt idx="4">
                  <c:v>28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06-4899-A787-CC117AEB3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/>
              <a:t>Reported</a:t>
            </a:r>
            <a:r>
              <a:rPr lang="pl-PL" sz="1800" baseline="0"/>
              <a:t> Revenue Changes During COVID-19</a:t>
            </a:r>
            <a:endParaRPr lang="de-DE" sz="1800"/>
          </a:p>
        </c:rich>
      </c:tx>
      <c:layout>
        <c:manualLayout>
          <c:xMode val="edge"/>
          <c:yMode val="edge"/>
          <c:x val="0.17552423021813743"/>
          <c:y val="5.026551847190669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356140699399697E-2"/>
          <c:y val="0.14830378345303827"/>
          <c:w val="0.7389219166133808"/>
          <c:h val="0.73985732531091719"/>
        </c:manualLayout>
      </c:layout>
      <c:doughnutChart>
        <c:varyColors val="1"/>
        <c:ser>
          <c:idx val="1"/>
          <c:order val="1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E7-40DD-AAF0-F77A505D828E}"/>
              </c:ext>
            </c:extLst>
          </c:dPt>
          <c:dPt>
            <c:idx val="1"/>
            <c:bubble3D val="0"/>
            <c:spPr>
              <a:solidFill>
                <a:srgbClr val="751D1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E7-40DD-AAF0-F77A505D828E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E7-40DD-AAF0-F77A505D82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Finances!$A$3:$A$5</c:f>
              <c:strCache>
                <c:ptCount val="3"/>
                <c:pt idx="0">
                  <c:v>Increased</c:v>
                </c:pt>
                <c:pt idx="1">
                  <c:v>Decreased</c:v>
                </c:pt>
                <c:pt idx="2">
                  <c:v>No Change</c:v>
                </c:pt>
              </c:strCache>
            </c:strRef>
          </c:cat>
          <c:val>
            <c:numRef>
              <c:f>Finances!$C$3:$C$5</c:f>
              <c:numCache>
                <c:formatCode>0.0000</c:formatCode>
                <c:ptCount val="3"/>
                <c:pt idx="0">
                  <c:v>3</c:v>
                </c:pt>
                <c:pt idx="1">
                  <c:v>33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E7-40DD-AAF0-F77A505D828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5"/>
        <c:holeSize val="36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65E7-40DD-AAF0-F77A505D828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A-65E7-40DD-AAF0-F77A505D828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C-65E7-40DD-AAF0-F77A505D828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Finances!$A$3:$A$5</c15:sqref>
                        </c15:formulaRef>
                      </c:ext>
                    </c:extLst>
                    <c:strCache>
                      <c:ptCount val="3"/>
                      <c:pt idx="0">
                        <c:v>Increased</c:v>
                      </c:pt>
                      <c:pt idx="1">
                        <c:v>Decreased</c:v>
                      </c:pt>
                      <c:pt idx="2">
                        <c:v>No Change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Finances!$B$3:$B$5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65E7-40DD-AAF0-F77A505D828E}"/>
                  </c:ext>
                </c:extLst>
              </c15:ser>
            </c15:filteredPieSeries>
          </c:ext>
        </c:extLst>
      </c:doughnutChart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Top COVID-19 </a:t>
            </a:r>
            <a:r>
              <a:rPr lang="pl-PL" baseline="0" dirty="0"/>
              <a:t>Business Concerns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84526018396196"/>
          <c:y val="0.11297053750557083"/>
          <c:w val="0.66712197865056844"/>
          <c:h val="0.82459424355325817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Sheet2!$A$57:$A$66</c:f>
              <c:strCache>
                <c:ptCount val="10"/>
                <c:pt idx="0">
                  <c:v>Decreasing consumer confidence/spending</c:v>
                </c:pt>
                <c:pt idx="1">
                  <c:v>Financial impact on operations and/or liquidity and capital</c:v>
                </c:pt>
                <c:pt idx="2">
                  <c:v>Global or US recession</c:v>
                </c:pt>
                <c:pt idx="3">
                  <c:v>Impact on tax and trade issues</c:v>
                </c:pt>
                <c:pt idx="4">
                  <c:v>Lack of information for decision making</c:v>
                </c:pt>
                <c:pt idx="5">
                  <c:v>Lower productivity</c:v>
                </c:pt>
                <c:pt idx="6">
                  <c:v>Supply chain disruptions</c:v>
                </c:pt>
                <c:pt idx="7">
                  <c:v>Workforce reduction</c:v>
                </c:pt>
                <c:pt idx="8">
                  <c:v>Employee stress</c:v>
                </c:pt>
                <c:pt idx="9">
                  <c:v>Other</c:v>
                </c:pt>
              </c:strCache>
            </c:strRef>
          </c:cat>
          <c:val>
            <c:numRef>
              <c:f>Sheet2!$B$57:$B$66</c:f>
              <c:numCache>
                <c:formatCode>General</c:formatCode>
                <c:ptCount val="10"/>
                <c:pt idx="0">
                  <c:v>35</c:v>
                </c:pt>
                <c:pt idx="1">
                  <c:v>22</c:v>
                </c:pt>
                <c:pt idx="2">
                  <c:v>32</c:v>
                </c:pt>
                <c:pt idx="3">
                  <c:v>10</c:v>
                </c:pt>
                <c:pt idx="4">
                  <c:v>12</c:v>
                </c:pt>
                <c:pt idx="5">
                  <c:v>3</c:v>
                </c:pt>
                <c:pt idx="6">
                  <c:v>21</c:v>
                </c:pt>
                <c:pt idx="7">
                  <c:v>2</c:v>
                </c:pt>
                <c:pt idx="8">
                  <c:v>10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07-44BF-A861-7A9E6CD4B3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711476120"/>
        <c:axId val="711476448"/>
      </c:barChart>
      <c:catAx>
        <c:axId val="711476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476448"/>
        <c:crosses val="autoZero"/>
        <c:auto val="1"/>
        <c:lblAlgn val="ctr"/>
        <c:lblOffset val="100"/>
        <c:noMultiLvlLbl val="0"/>
      </c:catAx>
      <c:valAx>
        <c:axId val="71147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476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Business</a:t>
            </a:r>
            <a:r>
              <a:rPr lang="pl-PL" baseline="0"/>
              <a:t> Supports</a:t>
            </a:r>
            <a:endParaRPr lang="de-DE"/>
          </a:p>
        </c:rich>
      </c:tx>
      <c:layout>
        <c:manualLayout>
          <c:xMode val="edge"/>
          <c:yMode val="edge"/>
          <c:x val="0.36504855643044626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557980524173609"/>
          <c:y val="0.13565933779518694"/>
          <c:w val="0.76442019475826395"/>
          <c:h val="0.77949133256284331"/>
        </c:manualLayout>
      </c:layout>
      <c:bar3DChart>
        <c:barDir val="bar"/>
        <c:grouping val="clustered"/>
        <c:varyColors val="0"/>
        <c:ser>
          <c:idx val="4"/>
          <c:order val="4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739130434782521E-2"/>
                  <c:y val="-6.8518519018070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63-46AF-A1D0-4A3D727D1F10}"/>
                </c:ext>
              </c:extLst>
            </c:dLbl>
            <c:dLbl>
              <c:idx val="1"/>
              <c:layout>
                <c:manualLayout>
                  <c:x val="1.5700483091787263E-2"/>
                  <c:y val="-3.4259259509035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63-46AF-A1D0-4A3D727D1F10}"/>
                </c:ext>
              </c:extLst>
            </c:dLbl>
            <c:dLbl>
              <c:idx val="2"/>
              <c:layout>
                <c:manualLayout>
                  <c:x val="1.932367149758454E-2"/>
                  <c:y val="-6.2807916870815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63-46AF-A1D0-4A3D727D1F10}"/>
                </c:ext>
              </c:extLst>
            </c:dLbl>
            <c:dLbl>
              <c:idx val="3"/>
              <c:layout>
                <c:manualLayout>
                  <c:x val="1.570048309178744E-2"/>
                  <c:y val="-3.4259259509035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63-46AF-A1D0-4A3D727D1F10}"/>
                </c:ext>
              </c:extLst>
            </c:dLbl>
            <c:dLbl>
              <c:idx val="4"/>
              <c:layout>
                <c:manualLayout>
                  <c:x val="1.8115942028985508E-2"/>
                  <c:y val="-1.0277777852710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63-46AF-A1D0-4A3D727D1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Forward!$I$4:$I$8</c:f>
              <c:strCache>
                <c:ptCount val="5"/>
                <c:pt idx="0">
                  <c:v>Technical assistance</c:v>
                </c:pt>
                <c:pt idx="1">
                  <c:v>Employee resources</c:v>
                </c:pt>
                <c:pt idx="2">
                  <c:v>Distribution of other employer best practices</c:v>
                </c:pt>
                <c:pt idx="3">
                  <c:v>Assistance referrals</c:v>
                </c:pt>
                <c:pt idx="4">
                  <c:v>Other </c:v>
                </c:pt>
              </c:strCache>
            </c:strRef>
          </c:cat>
          <c:val>
            <c:numRef>
              <c:f>Forward!$N$4:$N$8</c:f>
              <c:numCache>
                <c:formatCode>General</c:formatCode>
                <c:ptCount val="5"/>
                <c:pt idx="0">
                  <c:v>8</c:v>
                </c:pt>
                <c:pt idx="1">
                  <c:v>13</c:v>
                </c:pt>
                <c:pt idx="2">
                  <c:v>13</c:v>
                </c:pt>
                <c:pt idx="3">
                  <c:v>11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C-4358-B599-6AF350C3CF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18870064"/>
        <c:axId val="618876296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3">
                      <a:tint val="54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Forward!$I$4:$I$8</c15:sqref>
                        </c15:formulaRef>
                      </c:ext>
                    </c:extLst>
                    <c:strCache>
                      <c:ptCount val="5"/>
                      <c:pt idx="0">
                        <c:v>Technical assistance</c:v>
                      </c:pt>
                      <c:pt idx="1">
                        <c:v>Employee resources</c:v>
                      </c:pt>
                      <c:pt idx="2">
                        <c:v>Distribution of other employer best practices</c:v>
                      </c:pt>
                      <c:pt idx="3">
                        <c:v>Assistance referrals</c:v>
                      </c:pt>
                      <c:pt idx="4">
                        <c:v>Other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Forward!$J$4:$J$8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6AC-4358-B599-6AF350C3CFCC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3">
                      <a:tint val="77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Forward!$I$4:$I$8</c15:sqref>
                        </c15:formulaRef>
                      </c:ext>
                    </c:extLst>
                    <c:strCache>
                      <c:ptCount val="5"/>
                      <c:pt idx="0">
                        <c:v>Technical assistance</c:v>
                      </c:pt>
                      <c:pt idx="1">
                        <c:v>Employee resources</c:v>
                      </c:pt>
                      <c:pt idx="2">
                        <c:v>Distribution of other employer best practices</c:v>
                      </c:pt>
                      <c:pt idx="3">
                        <c:v>Assistance referrals</c:v>
                      </c:pt>
                      <c:pt idx="4">
                        <c:v>Other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Forward!$K$4:$K$8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6AC-4358-B599-6AF350C3CFCC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Forward!$I$4:$I$8</c15:sqref>
                        </c15:formulaRef>
                      </c:ext>
                    </c:extLst>
                    <c:strCache>
                      <c:ptCount val="5"/>
                      <c:pt idx="0">
                        <c:v>Technical assistance</c:v>
                      </c:pt>
                      <c:pt idx="1">
                        <c:v>Employee resources</c:v>
                      </c:pt>
                      <c:pt idx="2">
                        <c:v>Distribution of other employer best practices</c:v>
                      </c:pt>
                      <c:pt idx="3">
                        <c:v>Assistance referrals</c:v>
                      </c:pt>
                      <c:pt idx="4">
                        <c:v>Other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Forward!$L$4:$L$8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6AC-4358-B599-6AF350C3CFCC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3">
                      <a:shade val="76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Forward!$I$4:$I$8</c15:sqref>
                        </c15:formulaRef>
                      </c:ext>
                    </c:extLst>
                    <c:strCache>
                      <c:ptCount val="5"/>
                      <c:pt idx="0">
                        <c:v>Technical assistance</c:v>
                      </c:pt>
                      <c:pt idx="1">
                        <c:v>Employee resources</c:v>
                      </c:pt>
                      <c:pt idx="2">
                        <c:v>Distribution of other employer best practices</c:v>
                      </c:pt>
                      <c:pt idx="3">
                        <c:v>Assistance referrals</c:v>
                      </c:pt>
                      <c:pt idx="4">
                        <c:v>Other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Forward!$M$4:$M$8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6AC-4358-B599-6AF350C3CFCC}"/>
                  </c:ext>
                </c:extLst>
              </c15:ser>
            </c15:filteredBarSeries>
          </c:ext>
        </c:extLst>
      </c:bar3DChart>
      <c:catAx>
        <c:axId val="61887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76296"/>
        <c:crosses val="autoZero"/>
        <c:auto val="1"/>
        <c:lblAlgn val="ctr"/>
        <c:lblOffset val="100"/>
        <c:noMultiLvlLbl val="0"/>
      </c:catAx>
      <c:valAx>
        <c:axId val="618876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7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Breakdown</a:t>
            </a:r>
            <a:r>
              <a:rPr lang="en-US" sz="1600" baseline="0" dirty="0"/>
              <a:t> of Employment by Industry Sector: Pottawatomie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Pott!$C$5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D10-4F83-B051-26E7F87D1A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Pott!$B$6:$B$24</c:f>
              <c:strCache>
                <c:ptCount val="19"/>
                <c:pt idx="0">
                  <c:v>Agriculture, Forestry, Fishing and Hunting</c:v>
                </c:pt>
                <c:pt idx="1">
                  <c:v>Utilities</c:v>
                </c:pt>
                <c:pt idx="2">
                  <c:v>Construction</c:v>
                </c:pt>
                <c:pt idx="3">
                  <c:v>Manufacturing</c:v>
                </c:pt>
                <c:pt idx="4">
                  <c:v>Wholesale Trade</c:v>
                </c:pt>
                <c:pt idx="5">
                  <c:v>Retail Trade</c:v>
                </c:pt>
                <c:pt idx="6">
                  <c:v>Transportation and Warehousing</c:v>
                </c:pt>
                <c:pt idx="7">
                  <c:v>Information</c:v>
                </c:pt>
                <c:pt idx="8">
                  <c:v>Finance and Insurance</c:v>
                </c:pt>
                <c:pt idx="9">
                  <c:v>Real Estate and Rental and Leasing</c:v>
                </c:pt>
                <c:pt idx="10">
                  <c:v>Professional, Scientific, and Technical Services</c:v>
                </c:pt>
                <c:pt idx="11">
                  <c:v>Management of Companies and Enterprises</c:v>
                </c:pt>
                <c:pt idx="12">
                  <c:v>Administration &amp; Support, Waste Management and Remediation</c:v>
                </c:pt>
                <c:pt idx="13">
                  <c:v>Educational Services</c:v>
                </c:pt>
                <c:pt idx="14">
                  <c:v>Health Care and Social Assistance</c:v>
                </c:pt>
                <c:pt idx="15">
                  <c:v>Arts, Entertainment, and Recreation</c:v>
                </c:pt>
                <c:pt idx="16">
                  <c:v>Accommodation and Food Services</c:v>
                </c:pt>
                <c:pt idx="17">
                  <c:v>Other Services (excluding Public Administration)</c:v>
                </c:pt>
                <c:pt idx="18">
                  <c:v>Public Administration</c:v>
                </c:pt>
              </c:strCache>
            </c:strRef>
          </c:cat>
          <c:val>
            <c:numRef>
              <c:f>Pott!$C$6:$C$24</c:f>
              <c:numCache>
                <c:formatCode>#,##0</c:formatCode>
                <c:ptCount val="19"/>
                <c:pt idx="0">
                  <c:v>158</c:v>
                </c:pt>
                <c:pt idx="1">
                  <c:v>311</c:v>
                </c:pt>
                <c:pt idx="2">
                  <c:v>1138</c:v>
                </c:pt>
                <c:pt idx="3">
                  <c:v>2253</c:v>
                </c:pt>
                <c:pt idx="4">
                  <c:v>430</c:v>
                </c:pt>
                <c:pt idx="5">
                  <c:v>1831</c:v>
                </c:pt>
                <c:pt idx="6">
                  <c:v>150</c:v>
                </c:pt>
                <c:pt idx="7">
                  <c:v>208</c:v>
                </c:pt>
                <c:pt idx="8">
                  <c:v>253</c:v>
                </c:pt>
                <c:pt idx="9">
                  <c:v>71</c:v>
                </c:pt>
                <c:pt idx="10">
                  <c:v>257</c:v>
                </c:pt>
                <c:pt idx="11">
                  <c:v>32</c:v>
                </c:pt>
                <c:pt idx="12">
                  <c:v>259</c:v>
                </c:pt>
                <c:pt idx="13">
                  <c:v>791</c:v>
                </c:pt>
                <c:pt idx="14">
                  <c:v>1064</c:v>
                </c:pt>
                <c:pt idx="15">
                  <c:v>69</c:v>
                </c:pt>
                <c:pt idx="16">
                  <c:v>595</c:v>
                </c:pt>
                <c:pt idx="17">
                  <c:v>254</c:v>
                </c:pt>
                <c:pt idx="18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0-4F83-B051-26E7F87D1A23}"/>
            </c:ext>
          </c:extLst>
        </c:ser>
        <c:ser>
          <c:idx val="1"/>
          <c:order val="1"/>
          <c:tx>
            <c:strRef>
              <c:f>Pott!$D$5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Pott!$B$6:$B$24</c:f>
              <c:strCache>
                <c:ptCount val="19"/>
                <c:pt idx="0">
                  <c:v>Agriculture, Forestry, Fishing and Hunting</c:v>
                </c:pt>
                <c:pt idx="1">
                  <c:v>Utilities</c:v>
                </c:pt>
                <c:pt idx="2">
                  <c:v>Construction</c:v>
                </c:pt>
                <c:pt idx="3">
                  <c:v>Manufacturing</c:v>
                </c:pt>
                <c:pt idx="4">
                  <c:v>Wholesale Trade</c:v>
                </c:pt>
                <c:pt idx="5">
                  <c:v>Retail Trade</c:v>
                </c:pt>
                <c:pt idx="6">
                  <c:v>Transportation and Warehousing</c:v>
                </c:pt>
                <c:pt idx="7">
                  <c:v>Information</c:v>
                </c:pt>
                <c:pt idx="8">
                  <c:v>Finance and Insurance</c:v>
                </c:pt>
                <c:pt idx="9">
                  <c:v>Real Estate and Rental and Leasing</c:v>
                </c:pt>
                <c:pt idx="10">
                  <c:v>Professional, Scientific, and Technical Services</c:v>
                </c:pt>
                <c:pt idx="11">
                  <c:v>Management of Companies and Enterprises</c:v>
                </c:pt>
                <c:pt idx="12">
                  <c:v>Administration &amp; Support, Waste Management and Remediation</c:v>
                </c:pt>
                <c:pt idx="13">
                  <c:v>Educational Services</c:v>
                </c:pt>
                <c:pt idx="14">
                  <c:v>Health Care and Social Assistance</c:v>
                </c:pt>
                <c:pt idx="15">
                  <c:v>Arts, Entertainment, and Recreation</c:v>
                </c:pt>
                <c:pt idx="16">
                  <c:v>Accommodation and Food Services</c:v>
                </c:pt>
                <c:pt idx="17">
                  <c:v>Other Services (excluding Public Administration)</c:v>
                </c:pt>
                <c:pt idx="18">
                  <c:v>Public Administration</c:v>
                </c:pt>
              </c:strCache>
            </c:strRef>
          </c:cat>
          <c:val>
            <c:numRef>
              <c:f>Pott!$D$6:$D$24</c:f>
              <c:numCache>
                <c:formatCode>General</c:formatCode>
                <c:ptCount val="19"/>
              </c:numCache>
            </c:numRef>
          </c:val>
          <c:extLst>
            <c:ext xmlns:c16="http://schemas.microsoft.com/office/drawing/2014/chart" uri="{C3380CC4-5D6E-409C-BE32-E72D297353CC}">
              <c16:uniqueId val="{00000001-DD10-4F83-B051-26E7F87D1A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69136576"/>
        <c:axId val="693507280"/>
        <c:axId val="0"/>
      </c:bar3DChart>
      <c:catAx>
        <c:axId val="56913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507280"/>
        <c:crosses val="autoZero"/>
        <c:auto val="1"/>
        <c:lblAlgn val="ctr"/>
        <c:lblOffset val="100"/>
        <c:noMultiLvlLbl val="0"/>
      </c:catAx>
      <c:valAx>
        <c:axId val="69350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13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Breakdown of Employment by Industry Sector:</a:t>
            </a:r>
          </a:p>
          <a:p>
            <a:pPr>
              <a:defRPr sz="1600"/>
            </a:pPr>
            <a:r>
              <a:rPr lang="en-US" sz="1600"/>
              <a:t>Riley County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5AC-433F-9B85-8D505E08A727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5AC-433F-9B85-8D505E08A7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Riley!$B$3:$B$20</c:f>
              <c:strCache>
                <c:ptCount val="18"/>
                <c:pt idx="0">
                  <c:v>Agriculture, Forestry, Fishing and Hunting</c:v>
                </c:pt>
                <c:pt idx="1">
                  <c:v>Mining, Quarrying, and Oil and Gas Extraction</c:v>
                </c:pt>
                <c:pt idx="2">
                  <c:v>Construction</c:v>
                </c:pt>
                <c:pt idx="3">
                  <c:v>Manufacturing</c:v>
                </c:pt>
                <c:pt idx="4">
                  <c:v>Wholesale Trade</c:v>
                </c:pt>
                <c:pt idx="5">
                  <c:v>Retail Trade</c:v>
                </c:pt>
                <c:pt idx="6">
                  <c:v>Transportation and Warehousing</c:v>
                </c:pt>
                <c:pt idx="7">
                  <c:v>Information</c:v>
                </c:pt>
                <c:pt idx="8">
                  <c:v>Finance and Insurance</c:v>
                </c:pt>
                <c:pt idx="9">
                  <c:v>Real Estate and Rental and Leasing</c:v>
                </c:pt>
                <c:pt idx="10">
                  <c:v>Professional, Scientific, and Technical Services</c:v>
                </c:pt>
                <c:pt idx="11">
                  <c:v>Administration &amp; Support, Waste Management and Remediation</c:v>
                </c:pt>
                <c:pt idx="12">
                  <c:v>Educational Services</c:v>
                </c:pt>
                <c:pt idx="13">
                  <c:v>Health Care and Social Assistance</c:v>
                </c:pt>
                <c:pt idx="14">
                  <c:v>Arts, Entertainment, and Recreation</c:v>
                </c:pt>
                <c:pt idx="15">
                  <c:v>Accommodation and Food Services</c:v>
                </c:pt>
                <c:pt idx="16">
                  <c:v>Other Services (excluding Public Administration)</c:v>
                </c:pt>
                <c:pt idx="17">
                  <c:v>Public Administration</c:v>
                </c:pt>
              </c:strCache>
            </c:strRef>
          </c:cat>
          <c:val>
            <c:numRef>
              <c:f>Riley!$C$3:$C$20</c:f>
              <c:numCache>
                <c:formatCode>#,##0</c:formatCode>
                <c:ptCount val="18"/>
                <c:pt idx="0">
                  <c:v>280</c:v>
                </c:pt>
                <c:pt idx="1">
                  <c:v>193</c:v>
                </c:pt>
                <c:pt idx="2">
                  <c:v>1340</c:v>
                </c:pt>
                <c:pt idx="3">
                  <c:v>608</c:v>
                </c:pt>
                <c:pt idx="4">
                  <c:v>576</c:v>
                </c:pt>
                <c:pt idx="5">
                  <c:v>2153</c:v>
                </c:pt>
                <c:pt idx="6">
                  <c:v>88</c:v>
                </c:pt>
                <c:pt idx="7">
                  <c:v>395</c:v>
                </c:pt>
                <c:pt idx="8">
                  <c:v>1226</c:v>
                </c:pt>
                <c:pt idx="9">
                  <c:v>449</c:v>
                </c:pt>
                <c:pt idx="10">
                  <c:v>1296</c:v>
                </c:pt>
                <c:pt idx="11">
                  <c:v>667</c:v>
                </c:pt>
                <c:pt idx="12">
                  <c:v>7580</c:v>
                </c:pt>
                <c:pt idx="13">
                  <c:v>3380</c:v>
                </c:pt>
                <c:pt idx="14">
                  <c:v>231</c:v>
                </c:pt>
                <c:pt idx="15">
                  <c:v>3120</c:v>
                </c:pt>
                <c:pt idx="16">
                  <c:v>1149</c:v>
                </c:pt>
                <c:pt idx="17">
                  <c:v>1495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C-433F-9B85-8D505E08A7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6214928"/>
        <c:axId val="689898048"/>
        <c:axId val="0"/>
      </c:bar3DChart>
      <c:catAx>
        <c:axId val="81621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898048"/>
        <c:crosses val="autoZero"/>
        <c:auto val="1"/>
        <c:lblAlgn val="ctr"/>
        <c:lblOffset val="100"/>
        <c:noMultiLvlLbl val="0"/>
      </c:catAx>
      <c:valAx>
        <c:axId val="68989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21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3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1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5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7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1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7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2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7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0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5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9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ocument (1581×750)">
            <a:extLst>
              <a:ext uri="{FF2B5EF4-FFF2-40B4-BE49-F238E27FC236}">
                <a16:creationId xmlns:a16="http://schemas.microsoft.com/office/drawing/2014/main" id="{EF3F432F-702A-4F39-82B5-50CDE2EC0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6000"/>
                    </a14:imgEffect>
                    <a14:imgEffect>
                      <a14:colorTemperature colorTemp="8081"/>
                    </a14:imgEffect>
                    <a14:imgEffect>
                      <a14:saturation sat="32000"/>
                    </a14:imgEffect>
                    <a14:imgEffect>
                      <a14:brightnessContrast bright="5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" t="-262" r="15645" b="26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glow>
              <a:schemeClr val="accent3">
                <a:satMod val="1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F75DE-75D6-4DD8-A864-EB59A08B6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63" y="1765736"/>
            <a:ext cx="9598578" cy="3326528"/>
          </a:xfrm>
        </p:spPr>
        <p:txBody>
          <a:bodyPr anchor="ctr">
            <a:noAutofit/>
          </a:bodyPr>
          <a:lstStyle/>
          <a:p>
            <a:pPr algn="l"/>
            <a:r>
              <a:rPr lang="pl-PL" sz="88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COVID-19 Business Impact Survey	</a:t>
            </a:r>
            <a:endParaRPr lang="de-DE" sz="88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D75DE-761B-447D-BEF9-5B3C68C70E65}"/>
              </a:ext>
            </a:extLst>
          </p:cNvPr>
          <p:cNvSpPr txBox="1"/>
          <p:nvPr/>
        </p:nvSpPr>
        <p:spPr>
          <a:xfrm>
            <a:off x="1296711" y="1479706"/>
            <a:ext cx="464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3200" dirty="0">
                <a:solidFill>
                  <a:srgbClr val="675E51"/>
                </a:solidFill>
                <a:latin typeface="+mj-lt"/>
                <a:ea typeface="Gungsuh" panose="020B0503020000020004" pitchFamily="18" charset="-127"/>
              </a:rPr>
              <a:t>Pottawatomie County</a:t>
            </a:r>
            <a:endParaRPr lang="de-DE" sz="3200" dirty="0">
              <a:solidFill>
                <a:srgbClr val="675E51"/>
              </a:solidFill>
              <a:latin typeface="+mj-lt"/>
              <a:ea typeface="Gungsuh" panose="020B0503020000020004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07394-DC4B-4EE8-8C6C-13A949448247}"/>
              </a:ext>
            </a:extLst>
          </p:cNvPr>
          <p:cNvSpPr txBox="1"/>
          <p:nvPr/>
        </p:nvSpPr>
        <p:spPr>
          <a:xfrm>
            <a:off x="7216726" y="6062208"/>
            <a:ext cx="4975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dirty="0">
                <a:solidFill>
                  <a:srgbClr val="526675"/>
                </a:solidFill>
              </a:rPr>
              <a:t>Presented by:</a:t>
            </a:r>
          </a:p>
          <a:p>
            <a:pPr algn="r">
              <a:spcAft>
                <a:spcPts val="600"/>
              </a:spcAft>
            </a:pPr>
            <a:r>
              <a:rPr lang="pl-PL" sz="2200" dirty="0">
                <a:solidFill>
                  <a:srgbClr val="526675"/>
                </a:solidFill>
              </a:rPr>
              <a:t>Jack Allston, PCEDC Executive Director</a:t>
            </a:r>
          </a:p>
          <a:p>
            <a:pPr algn="r">
              <a:spcAft>
                <a:spcPts val="600"/>
              </a:spcAft>
            </a:pPr>
            <a:endParaRPr lang="pl-PL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Picture 10" descr="EcoDevo - Your Resource for Growth">
            <a:extLst>
              <a:ext uri="{FF2B5EF4-FFF2-40B4-BE49-F238E27FC236}">
                <a16:creationId xmlns:a16="http://schemas.microsoft.com/office/drawing/2014/main" id="{B7E4BF93-FD65-4105-AEB9-F24AF2734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6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" y="119219"/>
            <a:ext cx="1491177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3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7091-CC46-4F18-B950-3DAE90B0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10" y="-7478"/>
            <a:ext cx="10515600" cy="872451"/>
          </a:xfrm>
        </p:spPr>
        <p:txBody>
          <a:bodyPr/>
          <a:lstStyle/>
          <a:p>
            <a:pPr algn="ctr"/>
            <a:r>
              <a:rPr lang="pl-PL" dirty="0"/>
              <a:t>Financial Impacts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698B0-E557-4C20-B8FB-8F2A04B8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6" y="1648191"/>
            <a:ext cx="7037407" cy="46814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Per the survey results:</a:t>
            </a:r>
          </a:p>
          <a:p>
            <a:pPr marL="0" indent="0">
              <a:buNone/>
            </a:pPr>
            <a:endParaRPr lang="pl-PL" sz="100" dirty="0"/>
          </a:p>
          <a:p>
            <a:r>
              <a:rPr lang="pl-PL" dirty="0"/>
              <a:t>A majority (~62%) of respondents indicated a                                       business revenue decrease during the pandemic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A small number (~6%) of respondents reported an increase in revenues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41.51% of respondents indicated that they did not have standing lines of credit to help bridge the business interruption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Picture 3" descr="EcoDevo - Your Resource for Growth">
            <a:extLst>
              <a:ext uri="{FF2B5EF4-FFF2-40B4-BE49-F238E27FC236}">
                <a16:creationId xmlns:a16="http://schemas.microsoft.com/office/drawing/2014/main" id="{FE39A530-E20E-433D-A860-35AA953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6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" y="119219"/>
            <a:ext cx="1491177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ocument (1581×750)">
            <a:extLst>
              <a:ext uri="{FF2B5EF4-FFF2-40B4-BE49-F238E27FC236}">
                <a16:creationId xmlns:a16="http://schemas.microsoft.com/office/drawing/2014/main" id="{135F386D-09CE-4DC1-A46F-19A11B4FF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19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  <a14:imgEffect>
                      <a14:colorTemperature colorTemp="8281"/>
                    </a14:imgEffect>
                    <a14:imgEffect>
                      <a14:saturation sat="32000"/>
                    </a14:imgEffect>
                    <a14:imgEffect>
                      <a14:brightnessContrast bright="5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" t="89807" r="15645" b="262"/>
          <a:stretch/>
        </p:blipFill>
        <p:spPr bwMode="auto">
          <a:xfrm>
            <a:off x="-352425" y="6329637"/>
            <a:ext cx="12896850" cy="1056725"/>
          </a:xfrm>
          <a:prstGeom prst="rect">
            <a:avLst/>
          </a:prstGeom>
          <a:noFill/>
          <a:ln>
            <a:noFill/>
          </a:ln>
          <a:effectLst>
            <a:glow>
              <a:schemeClr val="accent3">
                <a:satMod val="175000"/>
              </a:scheme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6DDDF30-9497-40A4-9C27-AE021D0D9A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725799"/>
              </p:ext>
            </p:extLst>
          </p:nvPr>
        </p:nvGraphicFramePr>
        <p:xfrm>
          <a:off x="7037408" y="844952"/>
          <a:ext cx="5154592" cy="51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80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7091-CC46-4F18-B950-3DAE90B0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Top Business Concerns</a:t>
            </a:r>
            <a:endParaRPr lang="de-DE" b="1" dirty="0"/>
          </a:p>
        </p:txBody>
      </p:sp>
      <p:pic>
        <p:nvPicPr>
          <p:cNvPr id="4" name="Picture 3" descr="EcoDevo - Your Resource for Growth">
            <a:extLst>
              <a:ext uri="{FF2B5EF4-FFF2-40B4-BE49-F238E27FC236}">
                <a16:creationId xmlns:a16="http://schemas.microsoft.com/office/drawing/2014/main" id="{FE39A530-E20E-433D-A860-35AA953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6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" y="119219"/>
            <a:ext cx="1491177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ocument (1581×750)">
            <a:extLst>
              <a:ext uri="{FF2B5EF4-FFF2-40B4-BE49-F238E27FC236}">
                <a16:creationId xmlns:a16="http://schemas.microsoft.com/office/drawing/2014/main" id="{135F386D-09CE-4DC1-A46F-19A11B4FF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19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  <a14:imgEffect>
                      <a14:colorTemperature colorTemp="8281"/>
                    </a14:imgEffect>
                    <a14:imgEffect>
                      <a14:saturation sat="32000"/>
                    </a14:imgEffect>
                    <a14:imgEffect>
                      <a14:brightnessContrast bright="5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" t="89807" r="15645" b="262"/>
          <a:stretch/>
        </p:blipFill>
        <p:spPr bwMode="auto">
          <a:xfrm>
            <a:off x="-352425" y="6329637"/>
            <a:ext cx="12896850" cy="1056725"/>
          </a:xfrm>
          <a:prstGeom prst="rect">
            <a:avLst/>
          </a:prstGeom>
          <a:noFill/>
          <a:ln>
            <a:noFill/>
          </a:ln>
          <a:effectLst>
            <a:glow>
              <a:schemeClr val="accent3">
                <a:satMod val="175000"/>
              </a:scheme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6D391FB-199B-47A2-92DB-DD68752A7F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877103"/>
              </p:ext>
            </p:extLst>
          </p:nvPr>
        </p:nvGraphicFramePr>
        <p:xfrm>
          <a:off x="905525" y="1890692"/>
          <a:ext cx="9925833" cy="434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341DA0-33EA-466A-98B3-D1457615D44A}"/>
              </a:ext>
            </a:extLst>
          </p:cNvPr>
          <p:cNvSpPr txBox="1"/>
          <p:nvPr/>
        </p:nvSpPr>
        <p:spPr>
          <a:xfrm>
            <a:off x="676404" y="1149193"/>
            <a:ext cx="1038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When asked to select their top 3 concerns regarding the future, business owners reported the following responses: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86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7091-CC46-4F18-B950-3DAE90B0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10" y="-20343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Business</a:t>
            </a:r>
            <a:r>
              <a:rPr lang="pl-PL" dirty="0"/>
              <a:t> </a:t>
            </a:r>
            <a:r>
              <a:rPr lang="pl-PL" b="1" dirty="0"/>
              <a:t>Supports</a:t>
            </a:r>
            <a:endParaRPr lang="de-DE" b="1" dirty="0"/>
          </a:p>
        </p:txBody>
      </p:sp>
      <p:pic>
        <p:nvPicPr>
          <p:cNvPr id="4" name="Picture 3" descr="EcoDevo - Your Resource for Growth">
            <a:extLst>
              <a:ext uri="{FF2B5EF4-FFF2-40B4-BE49-F238E27FC236}">
                <a16:creationId xmlns:a16="http://schemas.microsoft.com/office/drawing/2014/main" id="{FE39A530-E20E-433D-A860-35AA953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6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" y="119219"/>
            <a:ext cx="1491177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ocument (1581×750)">
            <a:extLst>
              <a:ext uri="{FF2B5EF4-FFF2-40B4-BE49-F238E27FC236}">
                <a16:creationId xmlns:a16="http://schemas.microsoft.com/office/drawing/2014/main" id="{135F386D-09CE-4DC1-A46F-19A11B4FF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19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  <a14:imgEffect>
                      <a14:colorTemperature colorTemp="8281"/>
                    </a14:imgEffect>
                    <a14:imgEffect>
                      <a14:saturation sat="32000"/>
                    </a14:imgEffect>
                    <a14:imgEffect>
                      <a14:brightnessContrast bright="5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" t="89807" r="15645" b="262"/>
          <a:stretch/>
        </p:blipFill>
        <p:spPr bwMode="auto">
          <a:xfrm>
            <a:off x="-352425" y="6329637"/>
            <a:ext cx="12896850" cy="1056725"/>
          </a:xfrm>
          <a:prstGeom prst="rect">
            <a:avLst/>
          </a:prstGeom>
          <a:noFill/>
          <a:ln>
            <a:noFill/>
          </a:ln>
          <a:effectLst>
            <a:glow>
              <a:schemeClr val="accent3">
                <a:satMod val="175000"/>
              </a:scheme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32B29A-C012-4450-A769-FA8A9238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10" y="1317981"/>
            <a:ext cx="10515600" cy="50116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Respondents indicated interest in the following business supports: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300" dirty="0"/>
              <a:t>Respondents who chose to enter “Other”  business support concerns shared feedback on many topics, including needs for PPE, customer education, accurate information, and client assurance; retail business difficulties; desired work rate increases; governmental/regulatory and economic concerns, and  notes on grant assistance. </a:t>
            </a: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3A8520BE-C0A9-4631-B399-591F95990C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422493"/>
              </p:ext>
            </p:extLst>
          </p:nvPr>
        </p:nvGraphicFramePr>
        <p:xfrm>
          <a:off x="857990" y="1632524"/>
          <a:ext cx="10515600" cy="370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0084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57091-CC46-4F18-B950-3DAE90B0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Special Concerns</a:t>
            </a:r>
            <a:endParaRPr lang="de-DE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698B0-E557-4C20-B8FB-8F2A04B8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600200"/>
            <a:ext cx="7924799" cy="50188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Respondents also shared general thoughts and concerns related to: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Changes in societal comfort and interaction in public spaces</a:t>
            </a:r>
          </a:p>
          <a:p>
            <a:r>
              <a:rPr lang="en-US" sz="1800" dirty="0"/>
              <a:t>Stress and Anxiety</a:t>
            </a:r>
          </a:p>
          <a:p>
            <a:r>
              <a:rPr lang="en-US" sz="1800" dirty="0"/>
              <a:t>Volatile business environment and unknown future</a:t>
            </a:r>
          </a:p>
          <a:p>
            <a:r>
              <a:rPr lang="en-US" sz="1800" dirty="0"/>
              <a:t>Health, safety, and related education</a:t>
            </a:r>
          </a:p>
          <a:p>
            <a:r>
              <a:rPr lang="en-US" sz="1800" dirty="0"/>
              <a:t>Ability to conduct business </a:t>
            </a:r>
          </a:p>
          <a:p>
            <a:r>
              <a:rPr lang="en-US" sz="1800" dirty="0"/>
              <a:t>Governmental overreach or over-regulation</a:t>
            </a:r>
          </a:p>
          <a:p>
            <a:r>
              <a:rPr lang="en-US" sz="1800" dirty="0"/>
              <a:t>Sales tax generation and related economic concerns</a:t>
            </a:r>
          </a:p>
          <a:p>
            <a:r>
              <a:rPr lang="en-US" sz="1800" dirty="0"/>
              <a:t>Covering overhead costs</a:t>
            </a:r>
          </a:p>
          <a:p>
            <a:r>
              <a:rPr lang="en-US" sz="1800" dirty="0"/>
              <a:t>Access to PPE and masks </a:t>
            </a:r>
          </a:p>
          <a:p>
            <a:r>
              <a:rPr lang="en-US" sz="1800" dirty="0"/>
              <a:t>Ability to sustain local non-profit organizations</a:t>
            </a:r>
          </a:p>
          <a:p>
            <a:r>
              <a:rPr lang="en-US" sz="1800" dirty="0"/>
              <a:t>The opportunity for Pottawatomie county to capitalize on trends of individuals moving to less-populated areas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de-DE" sz="1400" dirty="0"/>
          </a:p>
        </p:txBody>
      </p:sp>
      <p:pic>
        <p:nvPicPr>
          <p:cNvPr id="6" name="Picture 8" descr="Document (1581×750)">
            <a:extLst>
              <a:ext uri="{FF2B5EF4-FFF2-40B4-BE49-F238E27FC236}">
                <a16:creationId xmlns:a16="http://schemas.microsoft.com/office/drawing/2014/main" id="{135F386D-09CE-4DC1-A46F-19A11B4FF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colorTemperature colorTemp="8281"/>
                    </a14:imgEffect>
                    <a14:imgEffect>
                      <a14:saturation sat="32000"/>
                    </a14:imgEffect>
                    <a14:imgEffect>
                      <a14:brightnessContrast bright="5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41" r="8603" b="-1"/>
          <a:stretch/>
        </p:blipFill>
        <p:spPr bwMode="auto">
          <a:xfrm>
            <a:off x="7777393" y="1976277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coDevo - Your Resource for Growth">
            <a:extLst>
              <a:ext uri="{FF2B5EF4-FFF2-40B4-BE49-F238E27FC236}">
                <a16:creationId xmlns:a16="http://schemas.microsoft.com/office/drawing/2014/main" id="{FE39A530-E20E-433D-A860-35AA953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6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" y="119219"/>
            <a:ext cx="1491177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36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72C71-47B9-432B-8B0E-472CCE22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8" y="457200"/>
            <a:ext cx="3525722" cy="5319132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Analysis of Labor Force Openings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Pott vs. Riley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49343-59AE-4239-BE61-5C37D34A0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Pottawatomie Co. </a:t>
            </a:r>
          </a:p>
          <a:p>
            <a:r>
              <a:rPr lang="en-US" sz="2000"/>
              <a:t>UE Rate: 7.6% </a:t>
            </a:r>
          </a:p>
          <a:p>
            <a:r>
              <a:rPr lang="en-US" sz="2000"/>
              <a:t># Unemployed: 888 # </a:t>
            </a:r>
          </a:p>
          <a:p>
            <a:r>
              <a:rPr lang="en-US" sz="2000"/>
              <a:t>UI Claimants: 389 </a:t>
            </a:r>
          </a:p>
          <a:p>
            <a:r>
              <a:rPr lang="en-US" sz="2000"/>
              <a:t># Indeed Openings: 140 All Jobs </a:t>
            </a:r>
          </a:p>
          <a:p>
            <a:r>
              <a:rPr lang="en-US" sz="2000"/>
              <a:t>Average Salary Summary </a:t>
            </a:r>
          </a:p>
          <a:p>
            <a:r>
              <a:rPr lang="en-US" sz="2000"/>
              <a:t>Low | Median | High </a:t>
            </a:r>
          </a:p>
          <a:p>
            <a:pPr marL="0" indent="0">
              <a:buNone/>
            </a:pPr>
            <a:r>
              <a:rPr lang="en-US" sz="2000"/>
              <a:t>$11.08 | $15.29 | $22.28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92E34-F174-47CF-9231-DAF031195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Riley Co. </a:t>
            </a:r>
          </a:p>
          <a:p>
            <a:r>
              <a:rPr lang="en-US" sz="2000"/>
              <a:t>UE Rate: 8.6% </a:t>
            </a:r>
          </a:p>
          <a:p>
            <a:r>
              <a:rPr lang="en-US" sz="2000"/>
              <a:t># Unemployed: 2,881 </a:t>
            </a:r>
          </a:p>
          <a:p>
            <a:r>
              <a:rPr lang="en-US" sz="2000"/>
              <a:t># UI Claimants: 1,331 </a:t>
            </a:r>
          </a:p>
          <a:p>
            <a:r>
              <a:rPr lang="en-US" sz="2000"/>
              <a:t># Indeed Openings: 664 All Jobs </a:t>
            </a:r>
          </a:p>
          <a:p>
            <a:r>
              <a:rPr lang="en-US" sz="2000"/>
              <a:t>Average Salary Summary </a:t>
            </a:r>
          </a:p>
          <a:p>
            <a:r>
              <a:rPr lang="en-US" sz="2000"/>
              <a:t>Low | Median | High </a:t>
            </a:r>
          </a:p>
          <a:p>
            <a:r>
              <a:rPr lang="en-US" sz="2000"/>
              <a:t>$10.06 | $15.40 | $24.95</a:t>
            </a:r>
          </a:p>
        </p:txBody>
      </p:sp>
    </p:spTree>
    <p:extLst>
      <p:ext uri="{BB962C8B-B14F-4D97-AF65-F5344CB8AC3E}">
        <p14:creationId xmlns:p14="http://schemas.microsoft.com/office/powerpoint/2010/main" val="340259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9483B-D4F0-4CB3-8C74-F9D6457A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4779"/>
          </a:xfrm>
        </p:spPr>
        <p:txBody>
          <a:bodyPr/>
          <a:lstStyle/>
          <a:p>
            <a:r>
              <a:rPr lang="en-US" i="1" dirty="0"/>
              <a:t>“Pottawatomie has strong economic base”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C30889-63FB-4254-AFA6-69C4075BA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030485"/>
              </p:ext>
            </p:extLst>
          </p:nvPr>
        </p:nvGraphicFramePr>
        <p:xfrm>
          <a:off x="838200" y="1435260"/>
          <a:ext cx="10515600" cy="5139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1124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107F3-E326-42A5-9B54-DBF74C10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388275"/>
            <a:ext cx="11122306" cy="688171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“Riley is heavily dependent on education, much less manufacturing”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F91AC5-7F5A-4506-B0B0-75DA9FFE8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296997"/>
              </p:ext>
            </p:extLst>
          </p:nvPr>
        </p:nvGraphicFramePr>
        <p:xfrm>
          <a:off x="838200" y="1527858"/>
          <a:ext cx="10515600" cy="523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558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Content Placeholder 8" descr="Document (1581×750)">
            <a:extLst>
              <a:ext uri="{FF2B5EF4-FFF2-40B4-BE49-F238E27FC236}">
                <a16:creationId xmlns:a16="http://schemas.microsoft.com/office/drawing/2014/main" id="{2F36E898-F9B6-48F7-A4F9-D325AD4BAC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6000"/>
                    </a14:imgEffect>
                    <a14:imgEffect>
                      <a14:colorTemperature colorTemp="8081"/>
                    </a14:imgEffect>
                    <a14:imgEffect>
                      <a14:saturation sat="32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2" r="-1" b="-1"/>
          <a:stretch/>
        </p:blipFill>
        <p:spPr bwMode="auto">
          <a:xfrm>
            <a:off x="-3048" y="10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coDevo - Your Resource for Growth">
            <a:extLst>
              <a:ext uri="{FF2B5EF4-FFF2-40B4-BE49-F238E27FC236}">
                <a16:creationId xmlns:a16="http://schemas.microsoft.com/office/drawing/2014/main" id="{5DA35980-B5B7-40A4-864F-201F4D480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6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81" y="2196813"/>
            <a:ext cx="2294587" cy="80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65DC22-49AB-461D-A084-CEC3FBC85924}"/>
              </a:ext>
            </a:extLst>
          </p:cNvPr>
          <p:cNvSpPr txBox="1"/>
          <p:nvPr/>
        </p:nvSpPr>
        <p:spPr>
          <a:xfrm>
            <a:off x="3238980" y="3001931"/>
            <a:ext cx="571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skerville Old Face" panose="02020602080505020303" pitchFamily="18" charset="0"/>
              </a:rPr>
              <a:t>For More information please visit:</a:t>
            </a:r>
          </a:p>
          <a:p>
            <a:pPr algn="ctr"/>
            <a:r>
              <a:rPr lang="de-DE" sz="2400" dirty="0">
                <a:latin typeface="Baskerville Old Face" panose="02020602080505020303" pitchFamily="18" charset="0"/>
              </a:rPr>
              <a:t>www.ecodevo.com</a:t>
            </a:r>
          </a:p>
        </p:txBody>
      </p:sp>
    </p:spTree>
    <p:extLst>
      <p:ext uri="{BB962C8B-B14F-4D97-AF65-F5344CB8AC3E}">
        <p14:creationId xmlns:p14="http://schemas.microsoft.com/office/powerpoint/2010/main" val="12519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7091-CC46-4F18-B950-3DAE90B0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10" y="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Survey Overview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698B0-E557-4C20-B8FB-8F2A04B8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81"/>
            <a:ext cx="10515600" cy="5116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Launch Date: May 15, 2020</a:t>
            </a:r>
          </a:p>
          <a:p>
            <a:pPr marL="0" indent="0">
              <a:buNone/>
            </a:pPr>
            <a:r>
              <a:rPr lang="pl-PL" dirty="0"/>
              <a:t>Response Collection Date: June 6, 2020</a:t>
            </a:r>
          </a:p>
          <a:p>
            <a:pPr marL="0" indent="0">
              <a:buNone/>
            </a:pPr>
            <a:r>
              <a:rPr lang="pl-PL" dirty="0"/>
              <a:t>Survey Format: Google Forms and Paper or Electronic Versions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Number of Respondents: 51</a:t>
            </a:r>
            <a:r>
              <a:rPr lang="pl-PL" dirty="0">
                <a:solidFill>
                  <a:srgbClr val="948876"/>
                </a:solidFill>
              </a:rPr>
              <a:t>*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/>
              <a:t>Together, these 51 businesses employ approximately:</a:t>
            </a:r>
          </a:p>
          <a:p>
            <a:pPr marL="0" indent="0">
              <a:buNone/>
            </a:pPr>
            <a:endParaRPr lang="pl-PL" sz="100" dirty="0"/>
          </a:p>
          <a:p>
            <a:pPr lvl="1"/>
            <a:r>
              <a:rPr lang="de-DE" sz="2800" u="sng" dirty="0"/>
              <a:t>1522 </a:t>
            </a:r>
            <a:r>
              <a:rPr lang="pl-PL" sz="2800" u="sng" dirty="0"/>
              <a:t>full-time employees</a:t>
            </a:r>
            <a:r>
              <a:rPr lang="pl-PL" sz="2800" dirty="0"/>
              <a:t> (average of </a:t>
            </a:r>
            <a:r>
              <a:rPr lang="de-DE" sz="2800" dirty="0"/>
              <a:t>29.27 </a:t>
            </a:r>
            <a:r>
              <a:rPr lang="pl-PL" sz="2800" dirty="0"/>
              <a:t>per business)</a:t>
            </a:r>
          </a:p>
          <a:p>
            <a:pPr lvl="1"/>
            <a:r>
              <a:rPr lang="de-DE" sz="2800" u="sng" dirty="0"/>
              <a:t>394 </a:t>
            </a:r>
            <a:r>
              <a:rPr lang="pl-PL" sz="2800" u="sng" dirty="0"/>
              <a:t>part-time employees</a:t>
            </a:r>
            <a:r>
              <a:rPr lang="pl-PL" sz="2800" dirty="0"/>
              <a:t> (average of  </a:t>
            </a:r>
            <a:r>
              <a:rPr lang="de-DE" sz="2800" dirty="0"/>
              <a:t>8.21 </a:t>
            </a:r>
            <a:r>
              <a:rPr lang="pl-PL" sz="2800" dirty="0"/>
              <a:t>per business)</a:t>
            </a:r>
          </a:p>
          <a:p>
            <a:pPr marL="457200" lvl="1" indent="0">
              <a:buNone/>
            </a:pPr>
            <a:endParaRPr lang="pl-PL" sz="1400" i="1" dirty="0">
              <a:solidFill>
                <a:srgbClr val="546776"/>
              </a:solidFill>
            </a:endParaRPr>
          </a:p>
          <a:p>
            <a:pPr marL="0" indent="0">
              <a:buNone/>
            </a:pPr>
            <a:r>
              <a:rPr lang="pl-PL" sz="1600" i="1" dirty="0">
                <a:solidFill>
                  <a:srgbClr val="948876"/>
                </a:solidFill>
              </a:rPr>
              <a:t>*Two businesses submitted surveys for one business segmented into two industry different classfications-resulting in 53 total surveys submitted. In instances of same-industry entries of a buisiness, only the latest survey results are reported</a:t>
            </a:r>
            <a:r>
              <a:rPr lang="pl-PL" sz="1600" i="1" dirty="0">
                <a:solidFill>
                  <a:srgbClr val="C3C5BC"/>
                </a:solidFill>
              </a:rPr>
              <a:t>.</a:t>
            </a:r>
          </a:p>
          <a:p>
            <a:pPr marL="457200" lvl="1" indent="0">
              <a:buNone/>
            </a:pPr>
            <a:endParaRPr lang="pl-PL" dirty="0"/>
          </a:p>
          <a:p>
            <a:pPr marL="457200" lvl="1" indent="0">
              <a:buNone/>
            </a:pPr>
            <a:endParaRPr lang="pl-PL" dirty="0"/>
          </a:p>
        </p:txBody>
      </p:sp>
      <p:pic>
        <p:nvPicPr>
          <p:cNvPr id="4" name="Picture 3" descr="EcoDevo - Your Resource for Growth">
            <a:extLst>
              <a:ext uri="{FF2B5EF4-FFF2-40B4-BE49-F238E27FC236}">
                <a16:creationId xmlns:a16="http://schemas.microsoft.com/office/drawing/2014/main" id="{FE39A530-E20E-433D-A860-35AA953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6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" y="119219"/>
            <a:ext cx="1491177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ocument (1581×750)">
            <a:extLst>
              <a:ext uri="{FF2B5EF4-FFF2-40B4-BE49-F238E27FC236}">
                <a16:creationId xmlns:a16="http://schemas.microsoft.com/office/drawing/2014/main" id="{135F386D-09CE-4DC1-A46F-19A11B4FF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19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  <a14:imgEffect>
                      <a14:colorTemperature colorTemp="8281"/>
                    </a14:imgEffect>
                    <a14:imgEffect>
                      <a14:saturation sat="32000"/>
                    </a14:imgEffect>
                    <a14:imgEffect>
                      <a14:brightnessContrast bright="5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" t="89807" r="15645" b="262"/>
          <a:stretch/>
        </p:blipFill>
        <p:spPr bwMode="auto">
          <a:xfrm>
            <a:off x="-544930" y="6329637"/>
            <a:ext cx="12896850" cy="1056725"/>
          </a:xfrm>
          <a:prstGeom prst="rect">
            <a:avLst/>
          </a:prstGeom>
          <a:noFill/>
          <a:ln>
            <a:noFill/>
          </a:ln>
          <a:effectLst>
            <a:glow>
              <a:schemeClr val="accent3">
                <a:satMod val="175000"/>
              </a:scheme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4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7091-CC46-4F18-B950-3DAE90B0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10" y="5302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Overview of Respondents</a:t>
            </a:r>
            <a:endParaRPr lang="de-DE" dirty="0"/>
          </a:p>
        </p:txBody>
      </p:sp>
      <p:pic>
        <p:nvPicPr>
          <p:cNvPr id="4" name="Picture 3" descr="EcoDevo - Your Resource for Growth">
            <a:extLst>
              <a:ext uri="{FF2B5EF4-FFF2-40B4-BE49-F238E27FC236}">
                <a16:creationId xmlns:a16="http://schemas.microsoft.com/office/drawing/2014/main" id="{FE39A530-E20E-433D-A860-35AA953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6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" y="119219"/>
            <a:ext cx="1491177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ocument (1581×750)">
            <a:extLst>
              <a:ext uri="{FF2B5EF4-FFF2-40B4-BE49-F238E27FC236}">
                <a16:creationId xmlns:a16="http://schemas.microsoft.com/office/drawing/2014/main" id="{135F386D-09CE-4DC1-A46F-19A11B4FF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19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  <a14:imgEffect>
                      <a14:colorTemperature colorTemp="8281"/>
                    </a14:imgEffect>
                    <a14:imgEffect>
                      <a14:saturation sat="32000"/>
                    </a14:imgEffect>
                    <a14:imgEffect>
                      <a14:brightnessContrast bright="5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" t="89807" r="15645" b="262"/>
          <a:stretch/>
        </p:blipFill>
        <p:spPr bwMode="auto">
          <a:xfrm>
            <a:off x="-464721" y="6329637"/>
            <a:ext cx="12896850" cy="1056725"/>
          </a:xfrm>
          <a:prstGeom prst="rect">
            <a:avLst/>
          </a:prstGeom>
          <a:noFill/>
          <a:ln>
            <a:noFill/>
          </a:ln>
          <a:effectLst>
            <a:glow>
              <a:schemeClr val="accent3">
                <a:satMod val="175000"/>
              </a:scheme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AC0E763-D551-43E5-A112-D396E78AE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29069" y="1046167"/>
            <a:ext cx="9733861" cy="528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9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843E-7B5C-4442-BF16-E6EEC551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Percentage Breakdown of Responses By City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EEBAED2-6FFE-48CB-80FD-CB34914A50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6942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042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57091-CC46-4F18-B950-3DAE90B0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Operating Status Responses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6F6DFBA-7B85-4744-B11A-1BEA121B3ABD}"/>
              </a:ext>
            </a:extLst>
          </p:cNvPr>
          <p:cNvSpPr txBox="1"/>
          <p:nvPr/>
        </p:nvSpPr>
        <p:spPr>
          <a:xfrm>
            <a:off x="4945336" y="506727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After Indicating Operating Status, respondents were directed to answer specific questions for: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Open and re-opened businesses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Closed and closed, but re-opened businesses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32" name="Content Placeholder 31">
            <a:extLst>
              <a:ext uri="{FF2B5EF4-FFF2-40B4-BE49-F238E27FC236}">
                <a16:creationId xmlns:a16="http://schemas.microsoft.com/office/drawing/2014/main" id="{92D88204-E89F-47F3-8A7D-65FB2AEBF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1" y="2667000"/>
            <a:ext cx="11183458" cy="3838069"/>
          </a:xfrm>
          <a:prstGeom prst="rect">
            <a:avLst/>
          </a:prstGeom>
        </p:spPr>
      </p:pic>
      <p:pic>
        <p:nvPicPr>
          <p:cNvPr id="4" name="Picture 3" descr="EcoDevo - Your Resource for Growth">
            <a:extLst>
              <a:ext uri="{FF2B5EF4-FFF2-40B4-BE49-F238E27FC236}">
                <a16:creationId xmlns:a16="http://schemas.microsoft.com/office/drawing/2014/main" id="{FE39A530-E20E-433D-A860-35AA953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6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" y="119219"/>
            <a:ext cx="1491177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0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57091-CC46-4F18-B950-3DAE90B0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1" y="352205"/>
            <a:ext cx="10901419" cy="886285"/>
          </a:xfrm>
        </p:spPr>
        <p:txBody>
          <a:bodyPr anchor="b">
            <a:normAutofit/>
          </a:bodyPr>
          <a:lstStyle/>
          <a:p>
            <a:r>
              <a:rPr lang="pl-PL" dirty="0"/>
              <a:t>Operations: Open and Re-opened Buisnesses</a:t>
            </a:r>
            <a:endParaRPr lang="de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698B0-E557-4C20-B8FB-8F2A04B8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/>
              <a:t>From the applicable survey responses, we determined that the average Pottawatomie business is: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/>
              <a:t>Maintaining around </a:t>
            </a:r>
            <a:r>
              <a:rPr lang="de-DE" sz="2000" b="1" dirty="0"/>
              <a:t>71.88</a:t>
            </a:r>
            <a:r>
              <a:rPr lang="pl-PL" sz="2000" b="1" dirty="0"/>
              <a:t>% </a:t>
            </a:r>
            <a:r>
              <a:rPr lang="pl-PL" sz="2000" dirty="0"/>
              <a:t>of its normal on-site operating level</a:t>
            </a:r>
          </a:p>
          <a:p>
            <a:r>
              <a:rPr lang="pl-PL" sz="2000" dirty="0"/>
              <a:t>Recieving around </a:t>
            </a:r>
            <a:r>
              <a:rPr lang="de-DE" sz="2000" b="1" dirty="0"/>
              <a:t>88.31</a:t>
            </a:r>
            <a:r>
              <a:rPr lang="pl-PL" sz="2000" b="1" dirty="0"/>
              <a:t>% </a:t>
            </a:r>
            <a:r>
              <a:rPr lang="pl-PL" sz="2000" dirty="0"/>
              <a:t>of goods and services</a:t>
            </a:r>
          </a:p>
          <a:p>
            <a:r>
              <a:rPr lang="pl-PL" sz="2000" dirty="0"/>
              <a:t>Delivering around </a:t>
            </a:r>
            <a:r>
              <a:rPr lang="de-DE" sz="2000" b="1" dirty="0"/>
              <a:t>90.59</a:t>
            </a:r>
            <a:r>
              <a:rPr lang="pl-PL" sz="2000" b="1" dirty="0"/>
              <a:t>% </a:t>
            </a:r>
            <a:r>
              <a:rPr lang="pl-PL" sz="2000" dirty="0"/>
              <a:t>of its goods and services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6" name="Picture 8" descr="Document (1581×750)">
            <a:extLst>
              <a:ext uri="{FF2B5EF4-FFF2-40B4-BE49-F238E27FC236}">
                <a16:creationId xmlns:a16="http://schemas.microsoft.com/office/drawing/2014/main" id="{135F386D-09CE-4DC1-A46F-19A11B4FF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colorTemperature colorTemp="8281"/>
                    </a14:imgEffect>
                    <a14:imgEffect>
                      <a14:saturation sat="32000"/>
                    </a14:imgEffect>
                    <a14:imgEffect>
                      <a14:brightnessContrast bright="5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23936" b="2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coDevo - Your Resource for Growth">
            <a:extLst>
              <a:ext uri="{FF2B5EF4-FFF2-40B4-BE49-F238E27FC236}">
                <a16:creationId xmlns:a16="http://schemas.microsoft.com/office/drawing/2014/main" id="{FE39A530-E20E-433D-A860-35AA953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6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" y="119219"/>
            <a:ext cx="1491177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9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57091-CC46-4F18-B950-3DAE90B0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pl-PL" sz="3700"/>
              <a:t>Business Closure Insights</a:t>
            </a:r>
            <a:br>
              <a:rPr lang="pl-PL" sz="3700"/>
            </a:br>
            <a:endParaRPr lang="de-DE" sz="3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698B0-E557-4C20-B8FB-8F2A04B8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/>
              <a:t>Closed or closed and re-opened businesses indicated:</a:t>
            </a:r>
          </a:p>
          <a:p>
            <a:pPr marL="0" indent="0">
              <a:buNone/>
            </a:pPr>
            <a:endParaRPr lang="pl-PL" sz="2000"/>
          </a:p>
          <a:p>
            <a:pPr lvl="1"/>
            <a:r>
              <a:rPr lang="pl-PL" sz="2000"/>
              <a:t>11 forced (mandatory) closures</a:t>
            </a:r>
          </a:p>
          <a:p>
            <a:pPr lvl="1"/>
            <a:r>
              <a:rPr lang="pl-PL" sz="2000"/>
              <a:t>5 voluntary or initially voluntary closures</a:t>
            </a:r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r>
              <a:rPr lang="pl-PL" sz="2000"/>
              <a:t>Re-opened businesses indicated  the following months of closure and re-opening:</a:t>
            </a:r>
          </a:p>
          <a:p>
            <a:pPr marL="0" indent="0">
              <a:buNone/>
            </a:pPr>
            <a:endParaRPr lang="pl-PL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1DADAC-DEC9-450A-A1F9-943C6FBC8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23" y="1156130"/>
            <a:ext cx="4397433" cy="137027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Document (1581×750)">
            <a:extLst>
              <a:ext uri="{FF2B5EF4-FFF2-40B4-BE49-F238E27FC236}">
                <a16:creationId xmlns:a16="http://schemas.microsoft.com/office/drawing/2014/main" id="{135F386D-09CE-4DC1-A46F-19A11B4FF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colorTemperature colorTemp="8281"/>
                    </a14:imgEffect>
                    <a14:imgEffect>
                      <a14:saturation sat="32000"/>
                    </a14:imgEffect>
                    <a14:imgEffect>
                      <a14:brightnessContrast bright="5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" t="89807" r="15645" b="262"/>
          <a:stretch/>
        </p:blipFill>
        <p:spPr bwMode="auto">
          <a:xfrm>
            <a:off x="7083423" y="4841521"/>
            <a:ext cx="4395569" cy="25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coDevo - Your Resource for Growth">
            <a:extLst>
              <a:ext uri="{FF2B5EF4-FFF2-40B4-BE49-F238E27FC236}">
                <a16:creationId xmlns:a16="http://schemas.microsoft.com/office/drawing/2014/main" id="{FE39A530-E20E-433D-A860-35AA953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8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6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" y="119219"/>
            <a:ext cx="1491177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4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7091-CC46-4F18-B950-3DAE90B0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pl-PL" dirty="0"/>
              <a:t>Employment Impacts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698B0-E557-4C20-B8FB-8F2A04B8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655181"/>
            <a:ext cx="7614032" cy="5083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 dirty="0"/>
              <a:t>Based on applicable responses regarding employee management: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b="1" dirty="0"/>
              <a:t>20.75%</a:t>
            </a:r>
            <a:r>
              <a:rPr lang="pl-PL" sz="1800" dirty="0"/>
              <a:t> of respondents indicated a COVID-related change in employee counts</a:t>
            </a:r>
          </a:p>
          <a:p>
            <a:r>
              <a:rPr lang="pl-PL" sz="1800" b="1" dirty="0"/>
              <a:t>79.25% </a:t>
            </a:r>
            <a:r>
              <a:rPr lang="pl-PL" sz="1800" dirty="0"/>
              <a:t>of respondents indicated no COVID-related change in employee counts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Based on applicable responses regarding compe</a:t>
            </a:r>
            <a:r>
              <a:rPr lang="en-US" sz="1800" dirty="0"/>
              <a:t>n</a:t>
            </a:r>
            <a:r>
              <a:rPr lang="pl-PL" sz="1800" dirty="0"/>
              <a:t>sation of </a:t>
            </a:r>
            <a:r>
              <a:rPr lang="pl-PL" sz="1800" u="sng" dirty="0"/>
              <a:t>furloughed employees:</a:t>
            </a:r>
          </a:p>
          <a:p>
            <a:pPr marL="0" indent="0">
              <a:buNone/>
            </a:pPr>
            <a:endParaRPr lang="pl-PL" sz="1800" u="sng" dirty="0"/>
          </a:p>
          <a:p>
            <a:pPr marL="0" indent="0">
              <a:buNone/>
            </a:pPr>
            <a:endParaRPr lang="pl-PL" sz="1800" dirty="0"/>
          </a:p>
          <a:p>
            <a:r>
              <a:rPr lang="pl-PL" sz="1800" b="1" dirty="0"/>
              <a:t>9.62% </a:t>
            </a:r>
            <a:r>
              <a:rPr lang="pl-PL" sz="1800" dirty="0"/>
              <a:t>of employers indicated provision of at least some compensation</a:t>
            </a:r>
          </a:p>
          <a:p>
            <a:r>
              <a:rPr lang="pl-PL" sz="1800" dirty="0"/>
              <a:t>38.46% of employers indicated that they will not provide compensation</a:t>
            </a:r>
          </a:p>
          <a:p>
            <a:r>
              <a:rPr lang="pl-PL" sz="1800" dirty="0"/>
              <a:t>The remaining 51.92% selected </a:t>
            </a:r>
            <a:r>
              <a:rPr lang="en-US" sz="1800" dirty="0"/>
              <a:t>“</a:t>
            </a:r>
            <a:r>
              <a:rPr lang="pl-PL" sz="1800" dirty="0"/>
              <a:t>N/A”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D4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749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Document (1581×750)">
            <a:extLst>
              <a:ext uri="{FF2B5EF4-FFF2-40B4-BE49-F238E27FC236}">
                <a16:creationId xmlns:a16="http://schemas.microsoft.com/office/drawing/2014/main" id="{135F386D-09CE-4DC1-A46F-19A11B4FF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colorTemperature colorTemp="8281"/>
                    </a14:imgEffect>
                    <a14:imgEffect>
                      <a14:saturation sat="32000"/>
                    </a14:imgEffect>
                    <a14:imgEffect>
                      <a14:brightnessContrast bright="5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" t="89807" r="15645" b="262"/>
          <a:stretch/>
        </p:blipFill>
        <p:spPr bwMode="auto">
          <a:xfrm>
            <a:off x="9254442" y="3387172"/>
            <a:ext cx="1462088" cy="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coDevo - Your Resource for Growth">
            <a:extLst>
              <a:ext uri="{FF2B5EF4-FFF2-40B4-BE49-F238E27FC236}">
                <a16:creationId xmlns:a16="http://schemas.microsoft.com/office/drawing/2014/main" id="{FE39A530-E20E-433D-A860-35AA953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6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" y="119219"/>
            <a:ext cx="1491177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4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F1DEA-EC37-4E07-BAC1-24122464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Additional Employment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2D740-31C6-40F9-86D3-14A6A8D06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n-US" sz="2000"/>
              <a:t>Several companies did not add during warmer season when normally they do:</a:t>
            </a:r>
          </a:p>
          <a:p>
            <a:pPr lvl="1"/>
            <a:r>
              <a:rPr lang="en-US" sz="2000"/>
              <a:t>X Company was to hire 85 additional, but over 100 went on furlough until recently</a:t>
            </a:r>
          </a:p>
          <a:p>
            <a:pPr lvl="1"/>
            <a:r>
              <a:rPr lang="en-US" sz="2000"/>
              <a:t>Y Company was growing and did not put on additional 10</a:t>
            </a:r>
          </a:p>
          <a:p>
            <a:pPr lvl="1"/>
            <a:r>
              <a:rPr lang="en-US" sz="2000"/>
              <a:t>Z Company in construction manufacturing wants to add an additional 20</a:t>
            </a:r>
          </a:p>
          <a:p>
            <a:pPr marL="457200" lvl="1" indent="0">
              <a:buNone/>
            </a:pPr>
            <a:endParaRPr lang="en-US" sz="2000"/>
          </a:p>
          <a:p>
            <a:pPr marL="457200" lvl="1" indent="0">
              <a:buNone/>
            </a:pPr>
            <a:endParaRPr lang="en-US" sz="2000"/>
          </a:p>
          <a:p>
            <a:pPr lvl="1"/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3794F-E8DE-4F4F-AD1F-B1DA0E452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US" sz="2000" dirty="0"/>
              <a:t>Largest negative impact on firms that depend upon events. (have large numbers of part-time employees)</a:t>
            </a:r>
          </a:p>
          <a:p>
            <a:r>
              <a:rPr lang="en-US" sz="2000" dirty="0"/>
              <a:t>Significant cash flow issues for restaurants or food service and child care</a:t>
            </a:r>
          </a:p>
          <a:p>
            <a:r>
              <a:rPr lang="en-US" sz="2000" dirty="0"/>
              <a:t>23 out of 53 applied for and received federal funds (EIDL or PPP) or state (HIRE)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264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791</Words>
  <Application>Microsoft Office PowerPoint</Application>
  <PresentationFormat>Widescreen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Baskerville Old Face</vt:lpstr>
      <vt:lpstr>Calibri</vt:lpstr>
      <vt:lpstr>Calibri Light</vt:lpstr>
      <vt:lpstr>Cambria</vt:lpstr>
      <vt:lpstr>Office Theme</vt:lpstr>
      <vt:lpstr>COVID-19 Business Impact Survey </vt:lpstr>
      <vt:lpstr>Survey Overview</vt:lpstr>
      <vt:lpstr>Overview of Respondents</vt:lpstr>
      <vt:lpstr>Percentage Breakdown of Responses By City</vt:lpstr>
      <vt:lpstr>Operating Status Responses</vt:lpstr>
      <vt:lpstr>Operations: Open and Re-opened Buisnesses</vt:lpstr>
      <vt:lpstr>Business Closure Insights </vt:lpstr>
      <vt:lpstr>Employment Impacts</vt:lpstr>
      <vt:lpstr>Additional Employment Impacts</vt:lpstr>
      <vt:lpstr>Financial Impacts</vt:lpstr>
      <vt:lpstr>Top Business Concerns</vt:lpstr>
      <vt:lpstr>Business Supports</vt:lpstr>
      <vt:lpstr>Special Concerns</vt:lpstr>
      <vt:lpstr>Analysis of Labor Force Openings Pott vs. Riley County</vt:lpstr>
      <vt:lpstr>“Pottawatomie has strong economic base”</vt:lpstr>
      <vt:lpstr>“Riley is heavily dependent on education, much less manufacturing”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Business Impact Survey </dc:title>
  <dc:creator>Jack Allston</dc:creator>
  <cp:lastModifiedBy>Jack Allston</cp:lastModifiedBy>
  <cp:revision>3</cp:revision>
  <dcterms:created xsi:type="dcterms:W3CDTF">2020-06-11T19:05:05Z</dcterms:created>
  <dcterms:modified xsi:type="dcterms:W3CDTF">2020-06-11T19:21:49Z</dcterms:modified>
</cp:coreProperties>
</file>