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57" r:id="rId4"/>
    <p:sldId id="323" r:id="rId5"/>
    <p:sldId id="313" r:id="rId6"/>
    <p:sldId id="314" r:id="rId7"/>
    <p:sldId id="315" r:id="rId8"/>
    <p:sldId id="322" r:id="rId9"/>
    <p:sldId id="324" r:id="rId10"/>
    <p:sldId id="325" r:id="rId11"/>
    <p:sldId id="326" r:id="rId12"/>
    <p:sldId id="316" r:id="rId13"/>
    <p:sldId id="327" r:id="rId14"/>
    <p:sldId id="317" r:id="rId15"/>
    <p:sldId id="319" r:id="rId16"/>
    <p:sldId id="328" r:id="rId17"/>
    <p:sldId id="312" r:id="rId18"/>
    <p:sldId id="294" r:id="rId19"/>
    <p:sldId id="329" r:id="rId20"/>
    <p:sldId id="320" r:id="rId21"/>
    <p:sldId id="32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iggins-local\Documents\Work%20Corona\City%20Data\Housing%20Market%20Data%20Chambe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iggins-local\Documents\Work%20Corona\City%20Data\Pott%20summary.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Actual GDP By County ($000)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7179949912774775E-2"/>
          <c:y val="0.19708793432193775"/>
          <c:w val="0.9070862342448448"/>
          <c:h val="0.74770306896072325"/>
        </c:manualLayout>
      </c:layout>
      <c:lineChart>
        <c:grouping val="standard"/>
        <c:varyColors val="0"/>
        <c:ser>
          <c:idx val="0"/>
          <c:order val="0"/>
          <c:tx>
            <c:strRef>
              <c:f>Sheet6!$A$13</c:f>
              <c:strCache>
                <c:ptCount val="1"/>
                <c:pt idx="0">
                  <c:v>Pottawatomie</c:v>
                </c:pt>
              </c:strCache>
            </c:strRef>
          </c:tx>
          <c:spPr>
            <a:ln w="28575" cap="rnd">
              <a:solidFill>
                <a:schemeClr val="tx1"/>
              </a:solidFill>
              <a:round/>
            </a:ln>
            <a:effectLst/>
          </c:spPr>
          <c:marker>
            <c:symbol val="none"/>
          </c:marker>
          <c:cat>
            <c:numRef>
              <c:f>Sheet6!$B$12:$T$12</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Sheet6!$B$13:$T$13</c:f>
              <c:numCache>
                <c:formatCode>General</c:formatCode>
                <c:ptCount val="19"/>
                <c:pt idx="0">
                  <c:v>904011</c:v>
                </c:pt>
                <c:pt idx="1">
                  <c:v>900966</c:v>
                </c:pt>
                <c:pt idx="2">
                  <c:v>920643</c:v>
                </c:pt>
                <c:pt idx="3">
                  <c:v>975617</c:v>
                </c:pt>
                <c:pt idx="4">
                  <c:v>1057517</c:v>
                </c:pt>
                <c:pt idx="5">
                  <c:v>1205167</c:v>
                </c:pt>
                <c:pt idx="6">
                  <c:v>1209508</c:v>
                </c:pt>
                <c:pt idx="7">
                  <c:v>1216908</c:v>
                </c:pt>
                <c:pt idx="8">
                  <c:v>1304415</c:v>
                </c:pt>
                <c:pt idx="9">
                  <c:v>1382434</c:v>
                </c:pt>
                <c:pt idx="10">
                  <c:v>1586122</c:v>
                </c:pt>
                <c:pt idx="11">
                  <c:v>1548375</c:v>
                </c:pt>
                <c:pt idx="12">
                  <c:v>1568805</c:v>
                </c:pt>
                <c:pt idx="13">
                  <c:v>1396071</c:v>
                </c:pt>
                <c:pt idx="14">
                  <c:v>1476311</c:v>
                </c:pt>
                <c:pt idx="15">
                  <c:v>1394865</c:v>
                </c:pt>
                <c:pt idx="16">
                  <c:v>1406795</c:v>
                </c:pt>
                <c:pt idx="17">
                  <c:v>1449516</c:v>
                </c:pt>
                <c:pt idx="18">
                  <c:v>1359418</c:v>
                </c:pt>
              </c:numCache>
            </c:numRef>
          </c:val>
          <c:smooth val="0"/>
          <c:extLst>
            <c:ext xmlns:c16="http://schemas.microsoft.com/office/drawing/2014/chart" uri="{C3380CC4-5D6E-409C-BE32-E72D297353CC}">
              <c16:uniqueId val="{00000000-B649-4CA3-B117-9E9683821819}"/>
            </c:ext>
          </c:extLst>
        </c:ser>
        <c:ser>
          <c:idx val="1"/>
          <c:order val="1"/>
          <c:tx>
            <c:strRef>
              <c:f>Sheet6!$A$14</c:f>
              <c:strCache>
                <c:ptCount val="1"/>
                <c:pt idx="0">
                  <c:v>Riley</c:v>
                </c:pt>
              </c:strCache>
            </c:strRef>
          </c:tx>
          <c:spPr>
            <a:ln w="28575" cap="rnd">
              <a:solidFill>
                <a:schemeClr val="accent5"/>
              </a:solidFill>
              <a:round/>
            </a:ln>
            <a:effectLst/>
          </c:spPr>
          <c:marker>
            <c:symbol val="none"/>
          </c:marker>
          <c:cat>
            <c:numRef>
              <c:f>Sheet6!$B$12:$T$12</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Sheet6!$B$14:$T$14</c:f>
              <c:numCache>
                <c:formatCode>General</c:formatCode>
                <c:ptCount val="19"/>
                <c:pt idx="0">
                  <c:v>1466939</c:v>
                </c:pt>
                <c:pt idx="1">
                  <c:v>1523555</c:v>
                </c:pt>
                <c:pt idx="2">
                  <c:v>1629353</c:v>
                </c:pt>
                <c:pt idx="3">
                  <c:v>1721501</c:v>
                </c:pt>
                <c:pt idx="4">
                  <c:v>1779870</c:v>
                </c:pt>
                <c:pt idx="5">
                  <c:v>1852241</c:v>
                </c:pt>
                <c:pt idx="6">
                  <c:v>2018727</c:v>
                </c:pt>
                <c:pt idx="7">
                  <c:v>2186719</c:v>
                </c:pt>
                <c:pt idx="8">
                  <c:v>2201705</c:v>
                </c:pt>
                <c:pt idx="9">
                  <c:v>2241180</c:v>
                </c:pt>
                <c:pt idx="10">
                  <c:v>2315402</c:v>
                </c:pt>
                <c:pt idx="11">
                  <c:v>2404989</c:v>
                </c:pt>
                <c:pt idx="12">
                  <c:v>2446414</c:v>
                </c:pt>
                <c:pt idx="13">
                  <c:v>2573601</c:v>
                </c:pt>
                <c:pt idx="14">
                  <c:v>2700139</c:v>
                </c:pt>
                <c:pt idx="15">
                  <c:v>2748645</c:v>
                </c:pt>
                <c:pt idx="16">
                  <c:v>2735008</c:v>
                </c:pt>
                <c:pt idx="17">
                  <c:v>2769450</c:v>
                </c:pt>
                <c:pt idx="18">
                  <c:v>2821506</c:v>
                </c:pt>
              </c:numCache>
            </c:numRef>
          </c:val>
          <c:smooth val="0"/>
          <c:extLst>
            <c:ext xmlns:c16="http://schemas.microsoft.com/office/drawing/2014/chart" uri="{C3380CC4-5D6E-409C-BE32-E72D297353CC}">
              <c16:uniqueId val="{00000001-B649-4CA3-B117-9E9683821819}"/>
            </c:ext>
          </c:extLst>
        </c:ser>
        <c:ser>
          <c:idx val="2"/>
          <c:order val="2"/>
          <c:tx>
            <c:strRef>
              <c:f>Sheet6!$A$15</c:f>
              <c:strCache>
                <c:ptCount val="1"/>
                <c:pt idx="0">
                  <c:v>Geary</c:v>
                </c:pt>
              </c:strCache>
            </c:strRef>
          </c:tx>
          <c:spPr>
            <a:ln w="28575" cap="rnd">
              <a:solidFill>
                <a:srgbClr val="0070C0"/>
              </a:solidFill>
              <a:round/>
            </a:ln>
            <a:effectLst/>
          </c:spPr>
          <c:marker>
            <c:symbol val="none"/>
          </c:marker>
          <c:cat>
            <c:numRef>
              <c:f>Sheet6!$B$12:$T$12</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Sheet6!$B$15:$T$15</c:f>
              <c:numCache>
                <c:formatCode>General</c:formatCode>
                <c:ptCount val="19"/>
                <c:pt idx="0">
                  <c:v>1169629</c:v>
                </c:pt>
                <c:pt idx="1">
                  <c:v>1209845</c:v>
                </c:pt>
                <c:pt idx="2">
                  <c:v>1346303</c:v>
                </c:pt>
                <c:pt idx="3">
                  <c:v>1487588</c:v>
                </c:pt>
                <c:pt idx="4">
                  <c:v>1615366</c:v>
                </c:pt>
                <c:pt idx="5">
                  <c:v>1958776</c:v>
                </c:pt>
                <c:pt idx="6">
                  <c:v>2352906</c:v>
                </c:pt>
                <c:pt idx="7">
                  <c:v>2635957</c:v>
                </c:pt>
                <c:pt idx="8">
                  <c:v>2706686</c:v>
                </c:pt>
                <c:pt idx="9">
                  <c:v>2990773</c:v>
                </c:pt>
                <c:pt idx="10">
                  <c:v>3077920</c:v>
                </c:pt>
                <c:pt idx="11">
                  <c:v>3033363</c:v>
                </c:pt>
                <c:pt idx="12">
                  <c:v>2860576</c:v>
                </c:pt>
                <c:pt idx="13">
                  <c:v>2870990</c:v>
                </c:pt>
                <c:pt idx="14">
                  <c:v>2932898</c:v>
                </c:pt>
                <c:pt idx="15">
                  <c:v>2805305</c:v>
                </c:pt>
                <c:pt idx="16">
                  <c:v>2823659</c:v>
                </c:pt>
                <c:pt idx="17">
                  <c:v>2862755</c:v>
                </c:pt>
                <c:pt idx="18">
                  <c:v>2900749</c:v>
                </c:pt>
              </c:numCache>
            </c:numRef>
          </c:val>
          <c:smooth val="0"/>
          <c:extLst>
            <c:ext xmlns:c16="http://schemas.microsoft.com/office/drawing/2014/chart" uri="{C3380CC4-5D6E-409C-BE32-E72D297353CC}">
              <c16:uniqueId val="{00000002-B649-4CA3-B117-9E9683821819}"/>
            </c:ext>
          </c:extLst>
        </c:ser>
        <c:dLbls>
          <c:showLegendKey val="0"/>
          <c:showVal val="0"/>
          <c:showCatName val="0"/>
          <c:showSerName val="0"/>
          <c:showPercent val="0"/>
          <c:showBubbleSize val="0"/>
        </c:dLbls>
        <c:smooth val="0"/>
        <c:axId val="404240751"/>
        <c:axId val="2084609983"/>
      </c:lineChart>
      <c:catAx>
        <c:axId val="404240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4609983"/>
        <c:crosses val="autoZero"/>
        <c:auto val="1"/>
        <c:lblAlgn val="ctr"/>
        <c:lblOffset val="100"/>
        <c:noMultiLvlLbl val="0"/>
      </c:catAx>
      <c:valAx>
        <c:axId val="2084609983"/>
        <c:scaling>
          <c:orientation val="minMax"/>
          <c:max val="3500000"/>
          <c:min val="5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4240751"/>
        <c:crosses val="autoZero"/>
        <c:crossBetween val="between"/>
      </c:valAx>
      <c:spPr>
        <a:solidFill>
          <a:schemeClr val="bg1"/>
        </a:solidFill>
        <a:ln>
          <a:noFill/>
        </a:ln>
        <a:effectLst/>
      </c:spPr>
    </c:plotArea>
    <c:legend>
      <c:legendPos val="b"/>
      <c:layout>
        <c:manualLayout>
          <c:xMode val="edge"/>
          <c:yMode val="edge"/>
          <c:x val="0.29040923139045483"/>
          <c:y val="0.81163360300786203"/>
          <c:w val="0.52489885834214023"/>
          <c:h val="0.1175839294669475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Real GDP in 2012 Dollars ($000)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Sheet6!$A$2</c:f>
              <c:strCache>
                <c:ptCount val="1"/>
                <c:pt idx="0">
                  <c:v>Pottawatomie</c:v>
                </c:pt>
              </c:strCache>
            </c:strRef>
          </c:tx>
          <c:spPr>
            <a:ln w="28575" cap="rnd">
              <a:solidFill>
                <a:schemeClr val="tx1"/>
              </a:solidFill>
              <a:round/>
            </a:ln>
            <a:effectLst/>
          </c:spPr>
          <c:marker>
            <c:symbol val="none"/>
          </c:marker>
          <c:cat>
            <c:numRef>
              <c:f>Sheet6!$B$1:$T$1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Sheet6!$B$2:$T$2</c:f>
              <c:numCache>
                <c:formatCode>General</c:formatCode>
                <c:ptCount val="19"/>
                <c:pt idx="0">
                  <c:v>1193311</c:v>
                </c:pt>
                <c:pt idx="1">
                  <c:v>1199024</c:v>
                </c:pt>
                <c:pt idx="2">
                  <c:v>1191035</c:v>
                </c:pt>
                <c:pt idx="3">
                  <c:v>1234513</c:v>
                </c:pt>
                <c:pt idx="4">
                  <c:v>1276671</c:v>
                </c:pt>
                <c:pt idx="5">
                  <c:v>1365538</c:v>
                </c:pt>
                <c:pt idx="6">
                  <c:v>1343691</c:v>
                </c:pt>
                <c:pt idx="7">
                  <c:v>1315374</c:v>
                </c:pt>
                <c:pt idx="8">
                  <c:v>1328673</c:v>
                </c:pt>
                <c:pt idx="9">
                  <c:v>1420350</c:v>
                </c:pt>
                <c:pt idx="10">
                  <c:v>1598066</c:v>
                </c:pt>
                <c:pt idx="11">
                  <c:v>1548375</c:v>
                </c:pt>
                <c:pt idx="12">
                  <c:v>1518127</c:v>
                </c:pt>
                <c:pt idx="13">
                  <c:v>1294652</c:v>
                </c:pt>
                <c:pt idx="14">
                  <c:v>1347653</c:v>
                </c:pt>
                <c:pt idx="15">
                  <c:v>1282876</c:v>
                </c:pt>
                <c:pt idx="16">
                  <c:v>1275724</c:v>
                </c:pt>
                <c:pt idx="17">
                  <c:v>1284159</c:v>
                </c:pt>
                <c:pt idx="18">
                  <c:v>1166518</c:v>
                </c:pt>
              </c:numCache>
            </c:numRef>
          </c:val>
          <c:smooth val="0"/>
          <c:extLst>
            <c:ext xmlns:c16="http://schemas.microsoft.com/office/drawing/2014/chart" uri="{C3380CC4-5D6E-409C-BE32-E72D297353CC}">
              <c16:uniqueId val="{00000000-B7A9-4A36-945E-AB8114C50839}"/>
            </c:ext>
          </c:extLst>
        </c:ser>
        <c:ser>
          <c:idx val="1"/>
          <c:order val="1"/>
          <c:tx>
            <c:strRef>
              <c:f>Sheet6!$A$3</c:f>
              <c:strCache>
                <c:ptCount val="1"/>
                <c:pt idx="0">
                  <c:v>Riley</c:v>
                </c:pt>
              </c:strCache>
            </c:strRef>
          </c:tx>
          <c:spPr>
            <a:ln w="28575" cap="rnd">
              <a:solidFill>
                <a:schemeClr val="accent5"/>
              </a:solidFill>
              <a:round/>
            </a:ln>
            <a:effectLst/>
          </c:spPr>
          <c:marker>
            <c:symbol val="none"/>
          </c:marker>
          <c:cat>
            <c:numRef>
              <c:f>Sheet6!$B$1:$T$1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Sheet6!$B$3:$T$3</c:f>
              <c:numCache>
                <c:formatCode>General</c:formatCode>
                <c:ptCount val="19"/>
                <c:pt idx="0">
                  <c:v>1937276</c:v>
                </c:pt>
                <c:pt idx="1">
                  <c:v>1958177</c:v>
                </c:pt>
                <c:pt idx="2">
                  <c:v>2046011</c:v>
                </c:pt>
                <c:pt idx="3">
                  <c:v>2096147</c:v>
                </c:pt>
                <c:pt idx="4">
                  <c:v>2108028</c:v>
                </c:pt>
                <c:pt idx="5">
                  <c:v>2124230</c:v>
                </c:pt>
                <c:pt idx="6">
                  <c:v>2237519</c:v>
                </c:pt>
                <c:pt idx="7">
                  <c:v>2370918</c:v>
                </c:pt>
                <c:pt idx="8">
                  <c:v>2323138</c:v>
                </c:pt>
                <c:pt idx="9">
                  <c:v>2335041</c:v>
                </c:pt>
                <c:pt idx="10">
                  <c:v>2371159</c:v>
                </c:pt>
                <c:pt idx="11">
                  <c:v>2404989</c:v>
                </c:pt>
                <c:pt idx="12">
                  <c:v>2381891</c:v>
                </c:pt>
                <c:pt idx="13">
                  <c:v>2450381</c:v>
                </c:pt>
                <c:pt idx="14">
                  <c:v>2509203</c:v>
                </c:pt>
                <c:pt idx="15">
                  <c:v>2513132</c:v>
                </c:pt>
                <c:pt idx="16">
                  <c:v>2460148</c:v>
                </c:pt>
                <c:pt idx="17">
                  <c:v>2431775</c:v>
                </c:pt>
                <c:pt idx="18">
                  <c:v>2416723</c:v>
                </c:pt>
              </c:numCache>
            </c:numRef>
          </c:val>
          <c:smooth val="0"/>
          <c:extLst>
            <c:ext xmlns:c16="http://schemas.microsoft.com/office/drawing/2014/chart" uri="{C3380CC4-5D6E-409C-BE32-E72D297353CC}">
              <c16:uniqueId val="{00000001-B7A9-4A36-945E-AB8114C50839}"/>
            </c:ext>
          </c:extLst>
        </c:ser>
        <c:ser>
          <c:idx val="2"/>
          <c:order val="2"/>
          <c:tx>
            <c:strRef>
              <c:f>Sheet6!$A$4</c:f>
              <c:strCache>
                <c:ptCount val="1"/>
                <c:pt idx="0">
                  <c:v>Geary</c:v>
                </c:pt>
              </c:strCache>
            </c:strRef>
          </c:tx>
          <c:spPr>
            <a:ln w="28575" cap="rnd">
              <a:solidFill>
                <a:srgbClr val="0070C0"/>
              </a:solidFill>
              <a:round/>
            </a:ln>
            <a:effectLst/>
          </c:spPr>
          <c:marker>
            <c:symbol val="none"/>
          </c:marker>
          <c:cat>
            <c:numRef>
              <c:f>Sheet6!$B$1:$T$1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Sheet6!$B$4:$T$4</c:f>
              <c:numCache>
                <c:formatCode>General</c:formatCode>
                <c:ptCount val="19"/>
                <c:pt idx="0">
                  <c:v>1609639</c:v>
                </c:pt>
                <c:pt idx="1">
                  <c:v>1597723</c:v>
                </c:pt>
                <c:pt idx="2">
                  <c:v>1706250</c:v>
                </c:pt>
                <c:pt idx="3">
                  <c:v>1825817</c:v>
                </c:pt>
                <c:pt idx="4">
                  <c:v>1912652</c:v>
                </c:pt>
                <c:pt idx="5">
                  <c:v>2235893</c:v>
                </c:pt>
                <c:pt idx="6">
                  <c:v>2592151</c:v>
                </c:pt>
                <c:pt idx="7">
                  <c:v>2838097</c:v>
                </c:pt>
                <c:pt idx="8">
                  <c:v>2844683</c:v>
                </c:pt>
                <c:pt idx="9">
                  <c:v>3079666</c:v>
                </c:pt>
                <c:pt idx="10">
                  <c:v>3116085</c:v>
                </c:pt>
                <c:pt idx="11">
                  <c:v>3033363</c:v>
                </c:pt>
                <c:pt idx="12">
                  <c:v>2822363</c:v>
                </c:pt>
                <c:pt idx="13">
                  <c:v>2769378</c:v>
                </c:pt>
                <c:pt idx="14">
                  <c:v>2768798</c:v>
                </c:pt>
                <c:pt idx="15">
                  <c:v>2618150</c:v>
                </c:pt>
                <c:pt idx="16">
                  <c:v>2591469</c:v>
                </c:pt>
                <c:pt idx="17">
                  <c:v>2561818</c:v>
                </c:pt>
                <c:pt idx="18">
                  <c:v>2538211</c:v>
                </c:pt>
              </c:numCache>
            </c:numRef>
          </c:val>
          <c:smooth val="0"/>
          <c:extLst>
            <c:ext xmlns:c16="http://schemas.microsoft.com/office/drawing/2014/chart" uri="{C3380CC4-5D6E-409C-BE32-E72D297353CC}">
              <c16:uniqueId val="{00000002-B7A9-4A36-945E-AB8114C50839}"/>
            </c:ext>
          </c:extLst>
        </c:ser>
        <c:dLbls>
          <c:showLegendKey val="0"/>
          <c:showVal val="0"/>
          <c:showCatName val="0"/>
          <c:showSerName val="0"/>
          <c:showPercent val="0"/>
          <c:showBubbleSize val="0"/>
        </c:dLbls>
        <c:smooth val="0"/>
        <c:axId val="688366239"/>
        <c:axId val="2076097839"/>
      </c:lineChart>
      <c:catAx>
        <c:axId val="688366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6097839"/>
        <c:crosses val="autoZero"/>
        <c:auto val="1"/>
        <c:lblAlgn val="ctr"/>
        <c:lblOffset val="100"/>
        <c:noMultiLvlLbl val="0"/>
      </c:catAx>
      <c:valAx>
        <c:axId val="2076097839"/>
        <c:scaling>
          <c:orientation val="minMax"/>
          <c:min val="9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366239"/>
        <c:crosses val="autoZero"/>
        <c:crossBetween val="between"/>
      </c:valAx>
      <c:spPr>
        <a:solidFill>
          <a:schemeClr val="bg1"/>
        </a:solidFill>
        <a:ln>
          <a:noFill/>
        </a:ln>
        <a:effectLst/>
      </c:spPr>
    </c:plotArea>
    <c:legend>
      <c:legendPos val="b"/>
      <c:layout>
        <c:manualLayout>
          <c:xMode val="edge"/>
          <c:yMode val="edge"/>
          <c:x val="0.31175453386403879"/>
          <c:y val="0.92686418886586408"/>
          <c:w val="0.36626946628119011"/>
          <c:h val="7.313581113413593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Pottawatomie County GDP ($000)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Sheet6!$A$66</c:f>
              <c:strCache>
                <c:ptCount val="1"/>
                <c:pt idx="0">
                  <c:v>Real GDP in 2012 Dollars</c:v>
                </c:pt>
              </c:strCache>
            </c:strRef>
          </c:tx>
          <c:spPr>
            <a:ln w="28575" cap="rnd">
              <a:solidFill>
                <a:schemeClr val="tx1"/>
              </a:solidFill>
              <a:round/>
            </a:ln>
            <a:effectLst/>
          </c:spPr>
          <c:marker>
            <c:symbol val="none"/>
          </c:marker>
          <c:cat>
            <c:numRef>
              <c:f>Sheet6!$B$65:$T$65</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Sheet6!$B$66:$T$66</c:f>
              <c:numCache>
                <c:formatCode>General</c:formatCode>
                <c:ptCount val="19"/>
                <c:pt idx="0">
                  <c:v>1193311</c:v>
                </c:pt>
                <c:pt idx="1">
                  <c:v>1199024</c:v>
                </c:pt>
                <c:pt idx="2">
                  <c:v>1191035</c:v>
                </c:pt>
                <c:pt idx="3">
                  <c:v>1234513</c:v>
                </c:pt>
                <c:pt idx="4">
                  <c:v>1276671</c:v>
                </c:pt>
                <c:pt idx="5">
                  <c:v>1365538</c:v>
                </c:pt>
                <c:pt idx="6">
                  <c:v>1343691</c:v>
                </c:pt>
                <c:pt idx="7">
                  <c:v>1315374</c:v>
                </c:pt>
                <c:pt idx="8">
                  <c:v>1328673</c:v>
                </c:pt>
                <c:pt idx="9">
                  <c:v>1420350</c:v>
                </c:pt>
                <c:pt idx="10">
                  <c:v>1598066</c:v>
                </c:pt>
                <c:pt idx="11">
                  <c:v>1548375</c:v>
                </c:pt>
                <c:pt idx="12">
                  <c:v>1518127</c:v>
                </c:pt>
                <c:pt idx="13">
                  <c:v>1294652</c:v>
                </c:pt>
                <c:pt idx="14">
                  <c:v>1347653</c:v>
                </c:pt>
                <c:pt idx="15">
                  <c:v>1282876</c:v>
                </c:pt>
                <c:pt idx="16">
                  <c:v>1275724</c:v>
                </c:pt>
                <c:pt idx="17">
                  <c:v>1284159</c:v>
                </c:pt>
                <c:pt idx="18">
                  <c:v>1166518</c:v>
                </c:pt>
              </c:numCache>
            </c:numRef>
          </c:val>
          <c:smooth val="0"/>
          <c:extLst>
            <c:ext xmlns:c16="http://schemas.microsoft.com/office/drawing/2014/chart" uri="{C3380CC4-5D6E-409C-BE32-E72D297353CC}">
              <c16:uniqueId val="{00000000-5FD1-4769-B52C-5D8E9565FEEC}"/>
            </c:ext>
          </c:extLst>
        </c:ser>
        <c:ser>
          <c:idx val="1"/>
          <c:order val="1"/>
          <c:tx>
            <c:strRef>
              <c:f>Sheet6!$A$67</c:f>
              <c:strCache>
                <c:ptCount val="1"/>
                <c:pt idx="0">
                  <c:v>Actual GDP</c:v>
                </c:pt>
              </c:strCache>
            </c:strRef>
          </c:tx>
          <c:spPr>
            <a:ln w="28575" cap="rnd">
              <a:solidFill>
                <a:schemeClr val="tx1">
                  <a:lumMod val="50000"/>
                  <a:lumOff val="50000"/>
                </a:schemeClr>
              </a:solidFill>
              <a:round/>
            </a:ln>
            <a:effectLst/>
          </c:spPr>
          <c:marker>
            <c:symbol val="none"/>
          </c:marker>
          <c:cat>
            <c:numRef>
              <c:f>Sheet6!$B$65:$T$65</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Sheet6!$B$67:$T$67</c:f>
              <c:numCache>
                <c:formatCode>General</c:formatCode>
                <c:ptCount val="19"/>
                <c:pt idx="0">
                  <c:v>904011</c:v>
                </c:pt>
                <c:pt idx="1">
                  <c:v>900966</c:v>
                </c:pt>
                <c:pt idx="2">
                  <c:v>920643</c:v>
                </c:pt>
                <c:pt idx="3">
                  <c:v>975617</c:v>
                </c:pt>
                <c:pt idx="4">
                  <c:v>1057517</c:v>
                </c:pt>
                <c:pt idx="5">
                  <c:v>1205167</c:v>
                </c:pt>
                <c:pt idx="6">
                  <c:v>1209508</c:v>
                </c:pt>
                <c:pt idx="7">
                  <c:v>1216908</c:v>
                </c:pt>
                <c:pt idx="8">
                  <c:v>1304415</c:v>
                </c:pt>
                <c:pt idx="9">
                  <c:v>1382434</c:v>
                </c:pt>
                <c:pt idx="10">
                  <c:v>1586122</c:v>
                </c:pt>
                <c:pt idx="11">
                  <c:v>1548375</c:v>
                </c:pt>
                <c:pt idx="12">
                  <c:v>1568805</c:v>
                </c:pt>
                <c:pt idx="13">
                  <c:v>1396071</c:v>
                </c:pt>
                <c:pt idx="14">
                  <c:v>1476311</c:v>
                </c:pt>
                <c:pt idx="15">
                  <c:v>1394865</c:v>
                </c:pt>
                <c:pt idx="16">
                  <c:v>1406795</c:v>
                </c:pt>
                <c:pt idx="17">
                  <c:v>1449516</c:v>
                </c:pt>
                <c:pt idx="18">
                  <c:v>1359418</c:v>
                </c:pt>
              </c:numCache>
            </c:numRef>
          </c:val>
          <c:smooth val="0"/>
          <c:extLst>
            <c:ext xmlns:c16="http://schemas.microsoft.com/office/drawing/2014/chart" uri="{C3380CC4-5D6E-409C-BE32-E72D297353CC}">
              <c16:uniqueId val="{00000001-5FD1-4769-B52C-5D8E9565FEEC}"/>
            </c:ext>
          </c:extLst>
        </c:ser>
        <c:dLbls>
          <c:showLegendKey val="0"/>
          <c:showVal val="0"/>
          <c:showCatName val="0"/>
          <c:showSerName val="0"/>
          <c:showPercent val="0"/>
          <c:showBubbleSize val="0"/>
        </c:dLbls>
        <c:smooth val="0"/>
        <c:axId val="496528719"/>
        <c:axId val="501660591"/>
      </c:lineChart>
      <c:catAx>
        <c:axId val="496528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660591"/>
        <c:crosses val="autoZero"/>
        <c:auto val="1"/>
        <c:lblAlgn val="ctr"/>
        <c:lblOffset val="100"/>
        <c:noMultiLvlLbl val="0"/>
      </c:catAx>
      <c:valAx>
        <c:axId val="501660591"/>
        <c:scaling>
          <c:orientation val="minMax"/>
          <c:min val="9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6528719"/>
        <c:crosses val="autoZero"/>
        <c:crossBetween val="between"/>
      </c:valAx>
      <c:spPr>
        <a:solidFill>
          <a:schemeClr val="bg1"/>
        </a:solidFill>
        <a:ln>
          <a:noFill/>
        </a:ln>
        <a:effectLst/>
      </c:spPr>
    </c:plotArea>
    <c:legend>
      <c:legendPos val="b"/>
      <c:layout>
        <c:manualLayout>
          <c:xMode val="edge"/>
          <c:yMode val="edge"/>
          <c:x val="0.3592241249057932"/>
          <c:y val="0.92942360435282667"/>
          <c:w val="0.32061864810849006"/>
          <c:h val="7.057639564717331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Pottawatomie County</a:t>
            </a:r>
            <a:r>
              <a:rPr lang="en-US" baseline="0" dirty="0"/>
              <a:t> GDP Net Utilities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Sheet6!$A$102</c:f>
              <c:strCache>
                <c:ptCount val="1"/>
                <c:pt idx="0">
                  <c:v>Actual GDP Net Utilities</c:v>
                </c:pt>
              </c:strCache>
            </c:strRef>
          </c:tx>
          <c:spPr>
            <a:ln w="28575" cap="rnd">
              <a:solidFill>
                <a:schemeClr val="tx1">
                  <a:lumMod val="50000"/>
                  <a:lumOff val="50000"/>
                </a:schemeClr>
              </a:solidFill>
              <a:round/>
            </a:ln>
            <a:effectLst/>
          </c:spPr>
          <c:marker>
            <c:symbol val="none"/>
          </c:marker>
          <c:cat>
            <c:numRef>
              <c:f>Sheet6!$B$101:$T$101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Sheet6!$B$102:$T$102</c:f>
              <c:numCache>
                <c:formatCode>General</c:formatCode>
                <c:ptCount val="19"/>
                <c:pt idx="0">
                  <c:v>528892</c:v>
                </c:pt>
                <c:pt idx="1">
                  <c:v>545627</c:v>
                </c:pt>
                <c:pt idx="2">
                  <c:v>552300</c:v>
                </c:pt>
                <c:pt idx="3">
                  <c:v>604430</c:v>
                </c:pt>
                <c:pt idx="4">
                  <c:v>663759</c:v>
                </c:pt>
                <c:pt idx="5">
                  <c:v>783137</c:v>
                </c:pt>
                <c:pt idx="6">
                  <c:v>794219</c:v>
                </c:pt>
                <c:pt idx="7">
                  <c:v>798281</c:v>
                </c:pt>
                <c:pt idx="8">
                  <c:v>821419</c:v>
                </c:pt>
                <c:pt idx="9">
                  <c:v>844109</c:v>
                </c:pt>
                <c:pt idx="10">
                  <c:v>949368</c:v>
                </c:pt>
                <c:pt idx="11">
                  <c:v>1004149</c:v>
                </c:pt>
                <c:pt idx="12">
                  <c:v>966510</c:v>
                </c:pt>
                <c:pt idx="13">
                  <c:v>879687</c:v>
                </c:pt>
                <c:pt idx="14">
                  <c:v>948518</c:v>
                </c:pt>
                <c:pt idx="15">
                  <c:v>922241</c:v>
                </c:pt>
                <c:pt idx="16">
                  <c:v>935207</c:v>
                </c:pt>
                <c:pt idx="17">
                  <c:v>1029715</c:v>
                </c:pt>
                <c:pt idx="18">
                  <c:v>1052313</c:v>
                </c:pt>
              </c:numCache>
            </c:numRef>
          </c:val>
          <c:smooth val="0"/>
          <c:extLst>
            <c:ext xmlns:c16="http://schemas.microsoft.com/office/drawing/2014/chart" uri="{C3380CC4-5D6E-409C-BE32-E72D297353CC}">
              <c16:uniqueId val="{00000000-2550-4FC9-92E8-7ABD817CFD63}"/>
            </c:ext>
          </c:extLst>
        </c:ser>
        <c:ser>
          <c:idx val="1"/>
          <c:order val="1"/>
          <c:tx>
            <c:strRef>
              <c:f>Sheet6!$A$103</c:f>
              <c:strCache>
                <c:ptCount val="1"/>
                <c:pt idx="0">
                  <c:v>Real GDP in 2012 Dollars Net Utilities</c:v>
                </c:pt>
              </c:strCache>
            </c:strRef>
          </c:tx>
          <c:spPr>
            <a:ln w="28575" cap="rnd">
              <a:solidFill>
                <a:schemeClr val="tx1"/>
              </a:solidFill>
              <a:round/>
            </a:ln>
            <a:effectLst/>
          </c:spPr>
          <c:marker>
            <c:symbol val="none"/>
          </c:marker>
          <c:cat>
            <c:numRef>
              <c:f>Sheet6!$B$101:$T$101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Sheet6!$B$103:$T$103</c:f>
              <c:numCache>
                <c:formatCode>General</c:formatCode>
                <c:ptCount val="19"/>
                <c:pt idx="0">
                  <c:v>747807</c:v>
                </c:pt>
                <c:pt idx="1">
                  <c:v>753100</c:v>
                </c:pt>
                <c:pt idx="2">
                  <c:v>754834</c:v>
                </c:pt>
                <c:pt idx="3">
                  <c:v>803716</c:v>
                </c:pt>
                <c:pt idx="4">
                  <c:v>841096</c:v>
                </c:pt>
                <c:pt idx="5">
                  <c:v>932364</c:v>
                </c:pt>
                <c:pt idx="6">
                  <c:v>918351</c:v>
                </c:pt>
                <c:pt idx="7">
                  <c:v>881968</c:v>
                </c:pt>
                <c:pt idx="8">
                  <c:v>884988</c:v>
                </c:pt>
                <c:pt idx="9">
                  <c:v>907217</c:v>
                </c:pt>
                <c:pt idx="10">
                  <c:v>986784</c:v>
                </c:pt>
                <c:pt idx="11">
                  <c:v>1004149</c:v>
                </c:pt>
                <c:pt idx="12">
                  <c:v>936277</c:v>
                </c:pt>
                <c:pt idx="13">
                  <c:v>833917</c:v>
                </c:pt>
                <c:pt idx="14">
                  <c:v>878037</c:v>
                </c:pt>
                <c:pt idx="15">
                  <c:v>844982</c:v>
                </c:pt>
                <c:pt idx="16">
                  <c:v>848957</c:v>
                </c:pt>
                <c:pt idx="17">
                  <c:v>916183</c:v>
                </c:pt>
                <c:pt idx="18">
                  <c:v>904822</c:v>
                </c:pt>
              </c:numCache>
            </c:numRef>
          </c:val>
          <c:smooth val="0"/>
          <c:extLst>
            <c:ext xmlns:c16="http://schemas.microsoft.com/office/drawing/2014/chart" uri="{C3380CC4-5D6E-409C-BE32-E72D297353CC}">
              <c16:uniqueId val="{00000001-2550-4FC9-92E8-7ABD817CFD63}"/>
            </c:ext>
          </c:extLst>
        </c:ser>
        <c:dLbls>
          <c:showLegendKey val="0"/>
          <c:showVal val="0"/>
          <c:showCatName val="0"/>
          <c:showSerName val="0"/>
          <c:showPercent val="0"/>
          <c:showBubbleSize val="0"/>
        </c:dLbls>
        <c:smooth val="0"/>
        <c:axId val="503351439"/>
        <c:axId val="699189055"/>
      </c:lineChart>
      <c:catAx>
        <c:axId val="503351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189055"/>
        <c:crosses val="autoZero"/>
        <c:auto val="1"/>
        <c:lblAlgn val="ctr"/>
        <c:lblOffset val="100"/>
        <c:noMultiLvlLbl val="0"/>
      </c:catAx>
      <c:valAx>
        <c:axId val="699189055"/>
        <c:scaling>
          <c:orientation val="minMax"/>
          <c:min val="5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33514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GDP Index in 2012 Dollars</a:t>
            </a:r>
          </a:p>
        </c:rich>
      </c:tx>
      <c:layout>
        <c:manualLayout>
          <c:xMode val="edge"/>
          <c:yMode val="edge"/>
          <c:x val="0.36955991998561694"/>
          <c:y val="2.621509947126174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Sheet6!$A$122</c:f>
              <c:strCache>
                <c:ptCount val="1"/>
                <c:pt idx="0">
                  <c:v>Pott GDP Index</c:v>
                </c:pt>
              </c:strCache>
            </c:strRef>
          </c:tx>
          <c:spPr>
            <a:ln w="28575" cap="rnd">
              <a:solidFill>
                <a:schemeClr val="tx1">
                  <a:lumMod val="50000"/>
                  <a:lumOff val="50000"/>
                </a:schemeClr>
              </a:solidFill>
              <a:round/>
            </a:ln>
            <a:effectLst/>
          </c:spPr>
          <c:marker>
            <c:symbol val="none"/>
          </c:marker>
          <c:cat>
            <c:numRef>
              <c:f>Sheet6!$B$121:$T$121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Sheet6!$B$122:$T$122</c:f>
              <c:numCache>
                <c:formatCode>0.0</c:formatCode>
                <c:ptCount val="19"/>
                <c:pt idx="0">
                  <c:v>77.069000000000003</c:v>
                </c:pt>
                <c:pt idx="1">
                  <c:v>77.438000000000002</c:v>
                </c:pt>
                <c:pt idx="2">
                  <c:v>76.921999999999997</c:v>
                </c:pt>
                <c:pt idx="3">
                  <c:v>79.73</c:v>
                </c:pt>
                <c:pt idx="4">
                  <c:v>82.451999999999998</c:v>
                </c:pt>
                <c:pt idx="5">
                  <c:v>88.191999999999993</c:v>
                </c:pt>
                <c:pt idx="6">
                  <c:v>86.781000000000006</c:v>
                </c:pt>
                <c:pt idx="7">
                  <c:v>84.951999999999998</c:v>
                </c:pt>
                <c:pt idx="8">
                  <c:v>85.811000000000007</c:v>
                </c:pt>
                <c:pt idx="9">
                  <c:v>91.731999999999999</c:v>
                </c:pt>
                <c:pt idx="10">
                  <c:v>103.209</c:v>
                </c:pt>
                <c:pt idx="11">
                  <c:v>100</c:v>
                </c:pt>
                <c:pt idx="12">
                  <c:v>98.046000000000006</c:v>
                </c:pt>
                <c:pt idx="13">
                  <c:v>83.614000000000004</c:v>
                </c:pt>
                <c:pt idx="14">
                  <c:v>87.037000000000006</c:v>
                </c:pt>
                <c:pt idx="15">
                  <c:v>82.852999999999994</c:v>
                </c:pt>
                <c:pt idx="16">
                  <c:v>82.391000000000005</c:v>
                </c:pt>
                <c:pt idx="17">
                  <c:v>82.936000000000007</c:v>
                </c:pt>
                <c:pt idx="18">
                  <c:v>75.337999999999994</c:v>
                </c:pt>
              </c:numCache>
            </c:numRef>
          </c:val>
          <c:smooth val="0"/>
          <c:extLst>
            <c:ext xmlns:c16="http://schemas.microsoft.com/office/drawing/2014/chart" uri="{C3380CC4-5D6E-409C-BE32-E72D297353CC}">
              <c16:uniqueId val="{00000000-8D62-4B28-816D-17F351AE4651}"/>
            </c:ext>
          </c:extLst>
        </c:ser>
        <c:ser>
          <c:idx val="1"/>
          <c:order val="1"/>
          <c:tx>
            <c:strRef>
              <c:f>Sheet6!$A$123</c:f>
              <c:strCache>
                <c:ptCount val="1"/>
                <c:pt idx="0">
                  <c:v>Riley GDP Index</c:v>
                </c:pt>
              </c:strCache>
            </c:strRef>
          </c:tx>
          <c:spPr>
            <a:ln w="28575" cap="rnd">
              <a:solidFill>
                <a:schemeClr val="accent5"/>
              </a:solidFill>
              <a:round/>
            </a:ln>
            <a:effectLst/>
          </c:spPr>
          <c:marker>
            <c:symbol val="none"/>
          </c:marker>
          <c:cat>
            <c:numRef>
              <c:f>Sheet6!$B$121:$T$121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Sheet6!$B$123:$T$123</c:f>
              <c:numCache>
                <c:formatCode>0.0</c:formatCode>
                <c:ptCount val="19"/>
                <c:pt idx="0">
                  <c:v>80.552000000000007</c:v>
                </c:pt>
                <c:pt idx="1">
                  <c:v>81.421000000000006</c:v>
                </c:pt>
                <c:pt idx="2">
                  <c:v>85.073999999999998</c:v>
                </c:pt>
                <c:pt idx="3">
                  <c:v>87.158000000000001</c:v>
                </c:pt>
                <c:pt idx="4">
                  <c:v>87.652000000000001</c:v>
                </c:pt>
                <c:pt idx="5">
                  <c:v>88.325999999999993</c:v>
                </c:pt>
                <c:pt idx="6">
                  <c:v>93.037000000000006</c:v>
                </c:pt>
                <c:pt idx="7">
                  <c:v>98.582999999999998</c:v>
                </c:pt>
                <c:pt idx="8">
                  <c:v>96.596999999999994</c:v>
                </c:pt>
                <c:pt idx="9">
                  <c:v>97.091999999999999</c:v>
                </c:pt>
                <c:pt idx="10">
                  <c:v>98.593000000000004</c:v>
                </c:pt>
                <c:pt idx="11">
                  <c:v>100</c:v>
                </c:pt>
                <c:pt idx="12">
                  <c:v>99.04</c:v>
                </c:pt>
                <c:pt idx="13">
                  <c:v>101.887</c:v>
                </c:pt>
                <c:pt idx="14">
                  <c:v>104.333</c:v>
                </c:pt>
                <c:pt idx="15">
                  <c:v>104.497</c:v>
                </c:pt>
                <c:pt idx="16">
                  <c:v>102.294</c:v>
                </c:pt>
                <c:pt idx="17">
                  <c:v>101.114</c:v>
                </c:pt>
                <c:pt idx="18">
                  <c:v>100.488</c:v>
                </c:pt>
              </c:numCache>
            </c:numRef>
          </c:val>
          <c:smooth val="0"/>
          <c:extLst>
            <c:ext xmlns:c16="http://schemas.microsoft.com/office/drawing/2014/chart" uri="{C3380CC4-5D6E-409C-BE32-E72D297353CC}">
              <c16:uniqueId val="{00000001-8D62-4B28-816D-17F351AE4651}"/>
            </c:ext>
          </c:extLst>
        </c:ser>
        <c:ser>
          <c:idx val="2"/>
          <c:order val="2"/>
          <c:tx>
            <c:strRef>
              <c:f>Sheet6!$A$124</c:f>
              <c:strCache>
                <c:ptCount val="1"/>
                <c:pt idx="0">
                  <c:v>Geary GDP Index</c:v>
                </c:pt>
              </c:strCache>
            </c:strRef>
          </c:tx>
          <c:spPr>
            <a:ln w="28575" cap="rnd">
              <a:solidFill>
                <a:srgbClr val="0070C0"/>
              </a:solidFill>
              <a:round/>
            </a:ln>
            <a:effectLst/>
          </c:spPr>
          <c:marker>
            <c:symbol val="none"/>
          </c:marker>
          <c:cat>
            <c:numRef>
              <c:f>Sheet6!$B$121:$T$121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Sheet6!$B$124:$T$124</c:f>
              <c:numCache>
                <c:formatCode>0.0</c:formatCode>
                <c:ptCount val="19"/>
                <c:pt idx="0">
                  <c:v>53.064</c:v>
                </c:pt>
                <c:pt idx="1">
                  <c:v>52.671999999999997</c:v>
                </c:pt>
                <c:pt idx="2">
                  <c:v>56.249000000000002</c:v>
                </c:pt>
                <c:pt idx="3">
                  <c:v>60.191000000000003</c:v>
                </c:pt>
                <c:pt idx="4">
                  <c:v>63.054000000000002</c:v>
                </c:pt>
                <c:pt idx="5">
                  <c:v>73.709999999999994</c:v>
                </c:pt>
                <c:pt idx="6">
                  <c:v>85.454999999999998</c:v>
                </c:pt>
                <c:pt idx="7">
                  <c:v>93.563000000000002</c:v>
                </c:pt>
                <c:pt idx="8">
                  <c:v>93.78</c:v>
                </c:pt>
                <c:pt idx="9">
                  <c:v>101.526</c:v>
                </c:pt>
                <c:pt idx="10">
                  <c:v>102.727</c:v>
                </c:pt>
                <c:pt idx="11">
                  <c:v>100</c:v>
                </c:pt>
                <c:pt idx="12">
                  <c:v>93.043999999999997</c:v>
                </c:pt>
                <c:pt idx="13">
                  <c:v>91.296999999999997</c:v>
                </c:pt>
                <c:pt idx="14">
                  <c:v>91.278000000000006</c:v>
                </c:pt>
                <c:pt idx="15">
                  <c:v>86.311999999999998</c:v>
                </c:pt>
                <c:pt idx="16">
                  <c:v>85.432000000000002</c:v>
                </c:pt>
                <c:pt idx="17">
                  <c:v>84.454999999999998</c:v>
                </c:pt>
                <c:pt idx="18">
                  <c:v>83.676000000000002</c:v>
                </c:pt>
              </c:numCache>
            </c:numRef>
          </c:val>
          <c:smooth val="0"/>
          <c:extLst>
            <c:ext xmlns:c16="http://schemas.microsoft.com/office/drawing/2014/chart" uri="{C3380CC4-5D6E-409C-BE32-E72D297353CC}">
              <c16:uniqueId val="{00000002-8D62-4B28-816D-17F351AE4651}"/>
            </c:ext>
          </c:extLst>
        </c:ser>
        <c:ser>
          <c:idx val="3"/>
          <c:order val="3"/>
          <c:tx>
            <c:strRef>
              <c:f>Sheet6!$A$125</c:f>
              <c:strCache>
                <c:ptCount val="1"/>
                <c:pt idx="0">
                  <c:v>Pott Net GDP Index</c:v>
                </c:pt>
              </c:strCache>
            </c:strRef>
          </c:tx>
          <c:spPr>
            <a:ln w="28575" cap="rnd">
              <a:solidFill>
                <a:schemeClr val="tx1"/>
              </a:solidFill>
              <a:round/>
            </a:ln>
            <a:effectLst/>
          </c:spPr>
          <c:marker>
            <c:symbol val="none"/>
          </c:marker>
          <c:cat>
            <c:numRef>
              <c:f>Sheet6!$B$121:$T$121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Sheet6!$B$125:$T$125</c:f>
              <c:numCache>
                <c:formatCode>0.0</c:formatCode>
                <c:ptCount val="19"/>
                <c:pt idx="0">
                  <c:v>74.471716846802622</c:v>
                </c:pt>
                <c:pt idx="1">
                  <c:v>74.998829854931898</c:v>
                </c:pt>
                <c:pt idx="2">
                  <c:v>75.171513390940987</c:v>
                </c:pt>
                <c:pt idx="3">
                  <c:v>80.039516047917189</c:v>
                </c:pt>
                <c:pt idx="4">
                  <c:v>83.762071166729228</c:v>
                </c:pt>
                <c:pt idx="5">
                  <c:v>92.851160534940533</c:v>
                </c:pt>
                <c:pt idx="6">
                  <c:v>91.455650506050404</c:v>
                </c:pt>
                <c:pt idx="7">
                  <c:v>87.832383441102863</c:v>
                </c:pt>
                <c:pt idx="8">
                  <c:v>88.133135620311336</c:v>
                </c:pt>
                <c:pt idx="9">
                  <c:v>90.346850915551386</c:v>
                </c:pt>
                <c:pt idx="10">
                  <c:v>98.270674969551337</c:v>
                </c:pt>
                <c:pt idx="11">
                  <c:v>100</c:v>
                </c:pt>
                <c:pt idx="12">
                  <c:v>93.240843739325541</c:v>
                </c:pt>
                <c:pt idx="13">
                  <c:v>83.047137426816136</c:v>
                </c:pt>
                <c:pt idx="14">
                  <c:v>87.440907674060327</c:v>
                </c:pt>
                <c:pt idx="15">
                  <c:v>84.149065527127945</c:v>
                </c:pt>
                <c:pt idx="16">
                  <c:v>84.544923114000014</c:v>
                </c:pt>
                <c:pt idx="17">
                  <c:v>91.239746292631878</c:v>
                </c:pt>
                <c:pt idx="18">
                  <c:v>90.108340495285063</c:v>
                </c:pt>
              </c:numCache>
            </c:numRef>
          </c:val>
          <c:smooth val="0"/>
          <c:extLst>
            <c:ext xmlns:c16="http://schemas.microsoft.com/office/drawing/2014/chart" uri="{C3380CC4-5D6E-409C-BE32-E72D297353CC}">
              <c16:uniqueId val="{00000003-8D62-4B28-816D-17F351AE4651}"/>
            </c:ext>
          </c:extLst>
        </c:ser>
        <c:dLbls>
          <c:showLegendKey val="0"/>
          <c:showVal val="0"/>
          <c:showCatName val="0"/>
          <c:showSerName val="0"/>
          <c:showPercent val="0"/>
          <c:showBubbleSize val="0"/>
        </c:dLbls>
        <c:smooth val="0"/>
        <c:axId val="702259247"/>
        <c:axId val="1842844063"/>
      </c:lineChart>
      <c:catAx>
        <c:axId val="702259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2844063"/>
        <c:crosses val="autoZero"/>
        <c:auto val="1"/>
        <c:lblAlgn val="ctr"/>
        <c:lblOffset val="100"/>
        <c:noMultiLvlLbl val="0"/>
      </c:catAx>
      <c:valAx>
        <c:axId val="1842844063"/>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2259247"/>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a:t>
            </a:r>
            <a:r>
              <a:rPr lang="en-US" baseline="0" dirty="0"/>
              <a:t> of Burdened Households by County</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383166010003695E-2"/>
          <c:y val="0.13461262501920015"/>
          <c:w val="0.93513903173211987"/>
          <c:h val="0.71442550691309314"/>
        </c:manualLayout>
      </c:layout>
      <c:scatterChart>
        <c:scatterStyle val="lineMarker"/>
        <c:varyColors val="0"/>
        <c:ser>
          <c:idx val="0"/>
          <c:order val="0"/>
          <c:tx>
            <c:strRef>
              <c:f>'Burdened Counties'!$B$2</c:f>
              <c:strCache>
                <c:ptCount val="1"/>
                <c:pt idx="0">
                  <c:v>Pottawatomie County, KS</c:v>
                </c:pt>
              </c:strCache>
            </c:strRef>
          </c:tx>
          <c:spPr>
            <a:ln w="19050" cap="rnd">
              <a:solidFill>
                <a:schemeClr val="tx1"/>
              </a:solidFill>
              <a:round/>
            </a:ln>
            <a:effectLst>
              <a:glow rad="228600">
                <a:schemeClr val="bg2">
                  <a:alpha val="40000"/>
                </a:schemeClr>
              </a:glow>
              <a:outerShdw blurRad="50800" dist="50800" dir="5400000" algn="ctr" rotWithShape="0">
                <a:schemeClr val="tx1"/>
              </a:outerShdw>
            </a:effectLst>
          </c:spPr>
          <c:marker>
            <c:symbol val="none"/>
          </c:marker>
          <c:xVal>
            <c:numRef>
              <c:f>'Burdened Counties'!$A$3:$A$12</c:f>
              <c:numCache>
                <c:formatCode>0</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'Burdened Counties'!$B$3:$B$12</c:f>
              <c:numCache>
                <c:formatCode>0.000000000000000</c:formatCode>
                <c:ptCount val="10"/>
                <c:pt idx="0">
                  <c:v>23.767349636483807</c:v>
                </c:pt>
                <c:pt idx="1">
                  <c:v>24.990273635066789</c:v>
                </c:pt>
                <c:pt idx="2">
                  <c:v>25.032459101532069</c:v>
                </c:pt>
                <c:pt idx="3">
                  <c:v>23.977886346104395</c:v>
                </c:pt>
                <c:pt idx="4">
                  <c:v>22.945853843241196</c:v>
                </c:pt>
                <c:pt idx="5">
                  <c:v>21.415200299513291</c:v>
                </c:pt>
                <c:pt idx="6">
                  <c:v>20.37444933920705</c:v>
                </c:pt>
                <c:pt idx="7">
                  <c:v>21.293864884220579</c:v>
                </c:pt>
                <c:pt idx="8">
                  <c:v>22.458126916725643</c:v>
                </c:pt>
                <c:pt idx="9">
                  <c:v>22.64262839520816</c:v>
                </c:pt>
              </c:numCache>
            </c:numRef>
          </c:yVal>
          <c:smooth val="0"/>
          <c:extLst>
            <c:ext xmlns:c16="http://schemas.microsoft.com/office/drawing/2014/chart" uri="{C3380CC4-5D6E-409C-BE32-E72D297353CC}">
              <c16:uniqueId val="{00000000-DD84-4F71-9F83-B6BBD9F2395C}"/>
            </c:ext>
          </c:extLst>
        </c:ser>
        <c:ser>
          <c:idx val="1"/>
          <c:order val="1"/>
          <c:tx>
            <c:strRef>
              <c:f>'Burdened Counties'!$C$2</c:f>
              <c:strCache>
                <c:ptCount val="1"/>
                <c:pt idx="0">
                  <c:v>Riley County, KS</c:v>
                </c:pt>
              </c:strCache>
            </c:strRef>
          </c:tx>
          <c:spPr>
            <a:ln w="19050" cap="rnd">
              <a:solidFill>
                <a:srgbClr val="7030A0"/>
              </a:solidFill>
              <a:round/>
            </a:ln>
            <a:effectLst>
              <a:glow rad="228600">
                <a:srgbClr val="7030A0">
                  <a:alpha val="40000"/>
                </a:srgbClr>
              </a:glow>
            </a:effectLst>
          </c:spPr>
          <c:marker>
            <c:symbol val="none"/>
          </c:marker>
          <c:xVal>
            <c:numRef>
              <c:f>'Burdened Counties'!$A$3:$A$12</c:f>
              <c:numCache>
                <c:formatCode>0</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'Burdened Counties'!$C$3:$C$12</c:f>
              <c:numCache>
                <c:formatCode>0.000000000000000</c:formatCode>
                <c:ptCount val="10"/>
                <c:pt idx="0">
                  <c:v>38.569553805774277</c:v>
                </c:pt>
                <c:pt idx="1">
                  <c:v>39.143160127253445</c:v>
                </c:pt>
                <c:pt idx="2">
                  <c:v>39.351305812973884</c:v>
                </c:pt>
                <c:pt idx="3">
                  <c:v>38.986313983174988</c:v>
                </c:pt>
                <c:pt idx="4">
                  <c:v>38.980016652789338</c:v>
                </c:pt>
                <c:pt idx="5">
                  <c:v>39.235420640396093</c:v>
                </c:pt>
                <c:pt idx="6">
                  <c:v>38.218872138470125</c:v>
                </c:pt>
                <c:pt idx="7">
                  <c:v>37.940230606322061</c:v>
                </c:pt>
                <c:pt idx="8">
                  <c:v>39.30405901208821</c:v>
                </c:pt>
                <c:pt idx="9">
                  <c:v>38.579053217821787</c:v>
                </c:pt>
              </c:numCache>
            </c:numRef>
          </c:yVal>
          <c:smooth val="0"/>
          <c:extLst>
            <c:ext xmlns:c16="http://schemas.microsoft.com/office/drawing/2014/chart" uri="{C3380CC4-5D6E-409C-BE32-E72D297353CC}">
              <c16:uniqueId val="{00000001-DD84-4F71-9F83-B6BBD9F2395C}"/>
            </c:ext>
          </c:extLst>
        </c:ser>
        <c:ser>
          <c:idx val="2"/>
          <c:order val="2"/>
          <c:tx>
            <c:strRef>
              <c:f>'Burdened Counties'!$D$2</c:f>
              <c:strCache>
                <c:ptCount val="1"/>
                <c:pt idx="0">
                  <c:v>Geary County, KS</c:v>
                </c:pt>
              </c:strCache>
            </c:strRef>
          </c:tx>
          <c:spPr>
            <a:ln w="19050" cap="rnd">
              <a:solidFill>
                <a:srgbClr val="0070C0"/>
              </a:solidFill>
              <a:round/>
            </a:ln>
            <a:effectLst>
              <a:glow rad="228600">
                <a:srgbClr val="00B0F0">
                  <a:alpha val="40000"/>
                </a:srgbClr>
              </a:glow>
            </a:effectLst>
          </c:spPr>
          <c:marker>
            <c:symbol val="none"/>
          </c:marker>
          <c:xVal>
            <c:numRef>
              <c:f>'Burdened Counties'!$A$3:$A$12</c:f>
              <c:numCache>
                <c:formatCode>0</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'Burdened Counties'!$D$3:$D$12</c:f>
              <c:numCache>
                <c:formatCode>0.000000000000000</c:formatCode>
                <c:ptCount val="10"/>
                <c:pt idx="0">
                  <c:v>28.254608294930879</c:v>
                </c:pt>
                <c:pt idx="1">
                  <c:v>30.797857856040668</c:v>
                </c:pt>
                <c:pt idx="2">
                  <c:v>29.513371328364752</c:v>
                </c:pt>
                <c:pt idx="3">
                  <c:v>31.509513742071881</c:v>
                </c:pt>
                <c:pt idx="4">
                  <c:v>34.037461836785212</c:v>
                </c:pt>
                <c:pt idx="5">
                  <c:v>37.348002316155181</c:v>
                </c:pt>
                <c:pt idx="6">
                  <c:v>37.744052502050863</c:v>
                </c:pt>
                <c:pt idx="7">
                  <c:v>40.052965251584943</c:v>
                </c:pt>
                <c:pt idx="8">
                  <c:v>36.422115462910185</c:v>
                </c:pt>
                <c:pt idx="9">
                  <c:v>34.774114774114771</c:v>
                </c:pt>
              </c:numCache>
            </c:numRef>
          </c:yVal>
          <c:smooth val="0"/>
          <c:extLst>
            <c:ext xmlns:c16="http://schemas.microsoft.com/office/drawing/2014/chart" uri="{C3380CC4-5D6E-409C-BE32-E72D297353CC}">
              <c16:uniqueId val="{00000002-DD84-4F71-9F83-B6BBD9F2395C}"/>
            </c:ext>
          </c:extLst>
        </c:ser>
        <c:dLbls>
          <c:showLegendKey val="0"/>
          <c:showVal val="0"/>
          <c:showCatName val="0"/>
          <c:showSerName val="0"/>
          <c:showPercent val="0"/>
          <c:showBubbleSize val="0"/>
        </c:dLbls>
        <c:axId val="1591370975"/>
        <c:axId val="1591608783"/>
      </c:scatterChart>
      <c:valAx>
        <c:axId val="1591370975"/>
        <c:scaling>
          <c:orientation val="minMax"/>
          <c:max val="2019"/>
          <c:min val="201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1608783"/>
        <c:crosses val="autoZero"/>
        <c:crossBetween val="midCat"/>
      </c:valAx>
      <c:valAx>
        <c:axId val="1591608783"/>
        <c:scaling>
          <c:orientation val="minMax"/>
          <c:max val="41"/>
          <c:min val="2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1370975"/>
        <c:crosses val="autoZero"/>
        <c:crossBetween val="midCat"/>
      </c:valAx>
      <c:spPr>
        <a:solidFill>
          <a:schemeClr val="bg1"/>
        </a:solidFill>
        <a:ln>
          <a:solidFill>
            <a:srgbClr val="0070C0"/>
          </a:solidFill>
        </a:ln>
        <a:effectLst>
          <a:glow rad="127000">
            <a:schemeClr val="tx2">
              <a:lumMod val="40000"/>
              <a:lumOff val="60000"/>
            </a:schemeClr>
          </a:glow>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 Capita Personal Income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Sheet7!$A$2</c:f>
              <c:strCache>
                <c:ptCount val="1"/>
                <c:pt idx="0">
                  <c:v>Kansas</c:v>
                </c:pt>
              </c:strCache>
            </c:strRef>
          </c:tx>
          <c:spPr>
            <a:ln w="28575" cap="rnd">
              <a:solidFill>
                <a:srgbClr val="FFC000"/>
              </a:solidFill>
              <a:round/>
            </a:ln>
            <a:effectLst/>
          </c:spPr>
          <c:marker>
            <c:symbol val="none"/>
          </c:marker>
          <c:cat>
            <c:numRef>
              <c:f>Sheet7!$B$1:$T$1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Sheet7!$B$2:$T$2</c:f>
              <c:numCache>
                <c:formatCode>General</c:formatCode>
                <c:ptCount val="19"/>
                <c:pt idx="0">
                  <c:v>29078</c:v>
                </c:pt>
                <c:pt idx="1">
                  <c:v>29202</c:v>
                </c:pt>
                <c:pt idx="2">
                  <c:v>29925</c:v>
                </c:pt>
                <c:pt idx="3">
                  <c:v>30664</c:v>
                </c:pt>
                <c:pt idx="4">
                  <c:v>32312</c:v>
                </c:pt>
                <c:pt idx="5">
                  <c:v>35447</c:v>
                </c:pt>
                <c:pt idx="6">
                  <c:v>37811</c:v>
                </c:pt>
                <c:pt idx="7">
                  <c:v>40791</c:v>
                </c:pt>
                <c:pt idx="8">
                  <c:v>39088</c:v>
                </c:pt>
                <c:pt idx="9">
                  <c:v>39563</c:v>
                </c:pt>
                <c:pt idx="10">
                  <c:v>42716</c:v>
                </c:pt>
                <c:pt idx="11">
                  <c:v>45120</c:v>
                </c:pt>
                <c:pt idx="12">
                  <c:v>45962</c:v>
                </c:pt>
                <c:pt idx="13">
                  <c:v>46881</c:v>
                </c:pt>
                <c:pt idx="14">
                  <c:v>47343</c:v>
                </c:pt>
                <c:pt idx="15">
                  <c:v>47390</c:v>
                </c:pt>
                <c:pt idx="16">
                  <c:v>48883</c:v>
                </c:pt>
                <c:pt idx="17">
                  <c:v>51261</c:v>
                </c:pt>
                <c:pt idx="18">
                  <c:v>53426</c:v>
                </c:pt>
              </c:numCache>
            </c:numRef>
          </c:val>
          <c:smooth val="0"/>
          <c:extLst>
            <c:ext xmlns:c16="http://schemas.microsoft.com/office/drawing/2014/chart" uri="{C3380CC4-5D6E-409C-BE32-E72D297353CC}">
              <c16:uniqueId val="{00000000-F2AF-47AC-BF5A-32D08C6059B3}"/>
            </c:ext>
          </c:extLst>
        </c:ser>
        <c:ser>
          <c:idx val="1"/>
          <c:order val="1"/>
          <c:tx>
            <c:strRef>
              <c:f>Sheet7!$A$3</c:f>
              <c:strCache>
                <c:ptCount val="1"/>
                <c:pt idx="0">
                  <c:v>Pottawatomie, KS</c:v>
                </c:pt>
              </c:strCache>
            </c:strRef>
          </c:tx>
          <c:spPr>
            <a:ln w="28575" cap="rnd">
              <a:solidFill>
                <a:schemeClr val="tx1"/>
              </a:solidFill>
              <a:round/>
            </a:ln>
            <a:effectLst/>
          </c:spPr>
          <c:marker>
            <c:symbol val="none"/>
          </c:marker>
          <c:cat>
            <c:numRef>
              <c:f>Sheet7!$B$1:$T$1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Sheet7!$B$3:$T$3</c:f>
              <c:numCache>
                <c:formatCode>General</c:formatCode>
                <c:ptCount val="19"/>
                <c:pt idx="0">
                  <c:v>25215</c:v>
                </c:pt>
                <c:pt idx="1">
                  <c:v>25002</c:v>
                </c:pt>
                <c:pt idx="2">
                  <c:v>26283</c:v>
                </c:pt>
                <c:pt idx="3">
                  <c:v>28139</c:v>
                </c:pt>
                <c:pt idx="4">
                  <c:v>29268</c:v>
                </c:pt>
                <c:pt idx="5">
                  <c:v>32411</c:v>
                </c:pt>
                <c:pt idx="6">
                  <c:v>36630</c:v>
                </c:pt>
                <c:pt idx="7">
                  <c:v>41304</c:v>
                </c:pt>
                <c:pt idx="8">
                  <c:v>41963</c:v>
                </c:pt>
                <c:pt idx="9">
                  <c:v>44057</c:v>
                </c:pt>
                <c:pt idx="10">
                  <c:v>47395</c:v>
                </c:pt>
                <c:pt idx="11">
                  <c:v>48215</c:v>
                </c:pt>
                <c:pt idx="12">
                  <c:v>47333</c:v>
                </c:pt>
                <c:pt idx="13">
                  <c:v>48150</c:v>
                </c:pt>
                <c:pt idx="14">
                  <c:v>50088</c:v>
                </c:pt>
                <c:pt idx="15">
                  <c:v>51851</c:v>
                </c:pt>
                <c:pt idx="16">
                  <c:v>50972</c:v>
                </c:pt>
                <c:pt idx="17">
                  <c:v>52828</c:v>
                </c:pt>
                <c:pt idx="18">
                  <c:v>55271</c:v>
                </c:pt>
              </c:numCache>
            </c:numRef>
          </c:val>
          <c:smooth val="0"/>
          <c:extLst>
            <c:ext xmlns:c16="http://schemas.microsoft.com/office/drawing/2014/chart" uri="{C3380CC4-5D6E-409C-BE32-E72D297353CC}">
              <c16:uniqueId val="{00000001-F2AF-47AC-BF5A-32D08C6059B3}"/>
            </c:ext>
          </c:extLst>
        </c:ser>
        <c:ser>
          <c:idx val="2"/>
          <c:order val="2"/>
          <c:tx>
            <c:strRef>
              <c:f>Sheet7!$A$4</c:f>
              <c:strCache>
                <c:ptCount val="1"/>
                <c:pt idx="0">
                  <c:v>Riley, KS</c:v>
                </c:pt>
              </c:strCache>
            </c:strRef>
          </c:tx>
          <c:spPr>
            <a:ln w="28575" cap="rnd">
              <a:solidFill>
                <a:schemeClr val="accent5"/>
              </a:solidFill>
              <a:round/>
            </a:ln>
            <a:effectLst/>
          </c:spPr>
          <c:marker>
            <c:symbol val="none"/>
          </c:marker>
          <c:cat>
            <c:numRef>
              <c:f>Sheet7!$B$1:$T$1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Sheet7!$B$4:$T$4</c:f>
              <c:numCache>
                <c:formatCode>General</c:formatCode>
                <c:ptCount val="19"/>
                <c:pt idx="0">
                  <c:v>24522</c:v>
                </c:pt>
                <c:pt idx="1">
                  <c:v>25177</c:v>
                </c:pt>
                <c:pt idx="2">
                  <c:v>26552</c:v>
                </c:pt>
                <c:pt idx="3">
                  <c:v>27073</c:v>
                </c:pt>
                <c:pt idx="4">
                  <c:v>27624</c:v>
                </c:pt>
                <c:pt idx="5">
                  <c:v>29608</c:v>
                </c:pt>
                <c:pt idx="6">
                  <c:v>32115</c:v>
                </c:pt>
                <c:pt idx="7">
                  <c:v>34611</c:v>
                </c:pt>
                <c:pt idx="8">
                  <c:v>34789</c:v>
                </c:pt>
                <c:pt idx="9">
                  <c:v>37470</c:v>
                </c:pt>
                <c:pt idx="10">
                  <c:v>38504</c:v>
                </c:pt>
                <c:pt idx="11">
                  <c:v>37359</c:v>
                </c:pt>
                <c:pt idx="12">
                  <c:v>36678</c:v>
                </c:pt>
                <c:pt idx="13">
                  <c:v>38284</c:v>
                </c:pt>
                <c:pt idx="14">
                  <c:v>39065</c:v>
                </c:pt>
                <c:pt idx="15">
                  <c:v>39692</c:v>
                </c:pt>
                <c:pt idx="16">
                  <c:v>40752</c:v>
                </c:pt>
                <c:pt idx="17">
                  <c:v>41026</c:v>
                </c:pt>
                <c:pt idx="18">
                  <c:v>42528</c:v>
                </c:pt>
              </c:numCache>
            </c:numRef>
          </c:val>
          <c:smooth val="0"/>
          <c:extLst>
            <c:ext xmlns:c16="http://schemas.microsoft.com/office/drawing/2014/chart" uri="{C3380CC4-5D6E-409C-BE32-E72D297353CC}">
              <c16:uniqueId val="{00000002-F2AF-47AC-BF5A-32D08C6059B3}"/>
            </c:ext>
          </c:extLst>
        </c:ser>
        <c:ser>
          <c:idx val="3"/>
          <c:order val="3"/>
          <c:tx>
            <c:strRef>
              <c:f>Sheet7!$A$5</c:f>
              <c:strCache>
                <c:ptCount val="1"/>
                <c:pt idx="0">
                  <c:v>Geary, KS</c:v>
                </c:pt>
              </c:strCache>
            </c:strRef>
          </c:tx>
          <c:spPr>
            <a:ln w="28575" cap="rnd">
              <a:solidFill>
                <a:srgbClr val="0070C0"/>
              </a:solidFill>
              <a:round/>
            </a:ln>
            <a:effectLst/>
          </c:spPr>
          <c:marker>
            <c:symbol val="none"/>
          </c:marker>
          <c:cat>
            <c:numRef>
              <c:f>Sheet7!$B$1:$T$1</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Sheet7!$B$5:$T$5</c:f>
              <c:numCache>
                <c:formatCode>General</c:formatCode>
                <c:ptCount val="19"/>
                <c:pt idx="0">
                  <c:v>26683</c:v>
                </c:pt>
                <c:pt idx="1">
                  <c:v>27850</c:v>
                </c:pt>
                <c:pt idx="2">
                  <c:v>29421</c:v>
                </c:pt>
                <c:pt idx="3">
                  <c:v>31529</c:v>
                </c:pt>
                <c:pt idx="4">
                  <c:v>33173</c:v>
                </c:pt>
                <c:pt idx="5">
                  <c:v>36822</c:v>
                </c:pt>
                <c:pt idx="6">
                  <c:v>41651</c:v>
                </c:pt>
                <c:pt idx="7">
                  <c:v>41505</c:v>
                </c:pt>
                <c:pt idx="8">
                  <c:v>42625</c:v>
                </c:pt>
                <c:pt idx="9">
                  <c:v>40675</c:v>
                </c:pt>
                <c:pt idx="10">
                  <c:v>43833</c:v>
                </c:pt>
                <c:pt idx="11">
                  <c:v>42224</c:v>
                </c:pt>
                <c:pt idx="12">
                  <c:v>42957</c:v>
                </c:pt>
                <c:pt idx="13">
                  <c:v>43923</c:v>
                </c:pt>
                <c:pt idx="14">
                  <c:v>43930</c:v>
                </c:pt>
                <c:pt idx="15">
                  <c:v>44158</c:v>
                </c:pt>
                <c:pt idx="16">
                  <c:v>46935</c:v>
                </c:pt>
                <c:pt idx="17">
                  <c:v>49004</c:v>
                </c:pt>
                <c:pt idx="18">
                  <c:v>51410</c:v>
                </c:pt>
              </c:numCache>
            </c:numRef>
          </c:val>
          <c:smooth val="0"/>
          <c:extLst>
            <c:ext xmlns:c16="http://schemas.microsoft.com/office/drawing/2014/chart" uri="{C3380CC4-5D6E-409C-BE32-E72D297353CC}">
              <c16:uniqueId val="{00000003-F2AF-47AC-BF5A-32D08C6059B3}"/>
            </c:ext>
          </c:extLst>
        </c:ser>
        <c:dLbls>
          <c:showLegendKey val="0"/>
          <c:showVal val="0"/>
          <c:showCatName val="0"/>
          <c:showSerName val="0"/>
          <c:showPercent val="0"/>
          <c:showBubbleSize val="0"/>
        </c:dLbls>
        <c:smooth val="0"/>
        <c:axId val="410858495"/>
        <c:axId val="699191967"/>
      </c:lineChart>
      <c:catAx>
        <c:axId val="410858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191967"/>
        <c:crosses val="autoZero"/>
        <c:auto val="1"/>
        <c:lblAlgn val="ctr"/>
        <c:lblOffset val="100"/>
        <c:noMultiLvlLbl val="0"/>
      </c:catAx>
      <c:valAx>
        <c:axId val="699191967"/>
        <c:scaling>
          <c:orientation val="minMax"/>
          <c:min val="2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0858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Agricultural Income ($000)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Sheet7!$A$31</c:f>
              <c:strCache>
                <c:ptCount val="1"/>
                <c:pt idx="0">
                  <c:v>Pottawatomie County</c:v>
                </c:pt>
              </c:strCache>
            </c:strRef>
          </c:tx>
          <c:spPr>
            <a:ln w="28575" cap="rnd">
              <a:solidFill>
                <a:schemeClr val="tx1"/>
              </a:solidFill>
              <a:round/>
            </a:ln>
            <a:effectLst/>
          </c:spPr>
          <c:marker>
            <c:symbol val="none"/>
          </c:marker>
          <c:cat>
            <c:numRef>
              <c:f>Sheet7!$B$30:$T$30</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Sheet7!$B$31:$T$31</c:f>
              <c:numCache>
                <c:formatCode>General</c:formatCode>
                <c:ptCount val="19"/>
                <c:pt idx="0">
                  <c:v>66757</c:v>
                </c:pt>
                <c:pt idx="1">
                  <c:v>65221</c:v>
                </c:pt>
                <c:pt idx="2">
                  <c:v>71331</c:v>
                </c:pt>
                <c:pt idx="3">
                  <c:v>79138</c:v>
                </c:pt>
                <c:pt idx="4">
                  <c:v>76469</c:v>
                </c:pt>
                <c:pt idx="5">
                  <c:v>77795</c:v>
                </c:pt>
                <c:pt idx="6">
                  <c:v>90634</c:v>
                </c:pt>
                <c:pt idx="7">
                  <c:v>95280</c:v>
                </c:pt>
                <c:pt idx="8">
                  <c:v>98580</c:v>
                </c:pt>
                <c:pt idx="9">
                  <c:v>106503</c:v>
                </c:pt>
                <c:pt idx="10">
                  <c:v>121790</c:v>
                </c:pt>
                <c:pt idx="11">
                  <c:v>141067</c:v>
                </c:pt>
                <c:pt idx="12">
                  <c:v>122338</c:v>
                </c:pt>
                <c:pt idx="13">
                  <c:v>121061</c:v>
                </c:pt>
                <c:pt idx="14">
                  <c:v>102041</c:v>
                </c:pt>
                <c:pt idx="15">
                  <c:v>99247</c:v>
                </c:pt>
                <c:pt idx="16">
                  <c:v>101861</c:v>
                </c:pt>
                <c:pt idx="17">
                  <c:v>111185</c:v>
                </c:pt>
                <c:pt idx="18">
                  <c:v>122488</c:v>
                </c:pt>
              </c:numCache>
            </c:numRef>
          </c:val>
          <c:smooth val="0"/>
          <c:extLst>
            <c:ext xmlns:c16="http://schemas.microsoft.com/office/drawing/2014/chart" uri="{C3380CC4-5D6E-409C-BE32-E72D297353CC}">
              <c16:uniqueId val="{00000000-A6DF-4803-A821-434822A35D84}"/>
            </c:ext>
          </c:extLst>
        </c:ser>
        <c:ser>
          <c:idx val="1"/>
          <c:order val="1"/>
          <c:tx>
            <c:strRef>
              <c:f>Sheet7!$A$32</c:f>
              <c:strCache>
                <c:ptCount val="1"/>
                <c:pt idx="0">
                  <c:v>Riley County</c:v>
                </c:pt>
              </c:strCache>
            </c:strRef>
          </c:tx>
          <c:spPr>
            <a:ln w="28575" cap="rnd">
              <a:solidFill>
                <a:schemeClr val="accent5"/>
              </a:solidFill>
              <a:round/>
            </a:ln>
            <a:effectLst/>
          </c:spPr>
          <c:marker>
            <c:symbol val="none"/>
          </c:marker>
          <c:cat>
            <c:numRef>
              <c:f>Sheet7!$B$30:$T$30</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Sheet7!$B$32:$T$32</c:f>
              <c:numCache>
                <c:formatCode>General</c:formatCode>
                <c:ptCount val="19"/>
                <c:pt idx="0">
                  <c:v>35835</c:v>
                </c:pt>
                <c:pt idx="1">
                  <c:v>30702</c:v>
                </c:pt>
                <c:pt idx="2">
                  <c:v>33898</c:v>
                </c:pt>
                <c:pt idx="3">
                  <c:v>41177</c:v>
                </c:pt>
                <c:pt idx="4">
                  <c:v>44664</c:v>
                </c:pt>
                <c:pt idx="5">
                  <c:v>43479</c:v>
                </c:pt>
                <c:pt idx="6">
                  <c:v>51330</c:v>
                </c:pt>
                <c:pt idx="7">
                  <c:v>47578</c:v>
                </c:pt>
                <c:pt idx="8">
                  <c:v>58180</c:v>
                </c:pt>
                <c:pt idx="9">
                  <c:v>55315</c:v>
                </c:pt>
                <c:pt idx="10">
                  <c:v>60020</c:v>
                </c:pt>
                <c:pt idx="11">
                  <c:v>73028</c:v>
                </c:pt>
                <c:pt idx="12">
                  <c:v>63706</c:v>
                </c:pt>
                <c:pt idx="13">
                  <c:v>63554</c:v>
                </c:pt>
                <c:pt idx="14">
                  <c:v>52038</c:v>
                </c:pt>
                <c:pt idx="15">
                  <c:v>55288</c:v>
                </c:pt>
                <c:pt idx="16">
                  <c:v>55796</c:v>
                </c:pt>
                <c:pt idx="17">
                  <c:v>60149</c:v>
                </c:pt>
                <c:pt idx="18">
                  <c:v>67450</c:v>
                </c:pt>
              </c:numCache>
            </c:numRef>
          </c:val>
          <c:smooth val="0"/>
          <c:extLst>
            <c:ext xmlns:c16="http://schemas.microsoft.com/office/drawing/2014/chart" uri="{C3380CC4-5D6E-409C-BE32-E72D297353CC}">
              <c16:uniqueId val="{00000001-A6DF-4803-A821-434822A35D84}"/>
            </c:ext>
          </c:extLst>
        </c:ser>
        <c:ser>
          <c:idx val="2"/>
          <c:order val="2"/>
          <c:tx>
            <c:strRef>
              <c:f>Sheet7!$A$33</c:f>
              <c:strCache>
                <c:ptCount val="1"/>
                <c:pt idx="0">
                  <c:v>Geary County</c:v>
                </c:pt>
              </c:strCache>
            </c:strRef>
          </c:tx>
          <c:spPr>
            <a:ln w="28575" cap="rnd">
              <a:solidFill>
                <a:srgbClr val="00B0F0"/>
              </a:solidFill>
              <a:round/>
            </a:ln>
            <a:effectLst/>
          </c:spPr>
          <c:marker>
            <c:symbol val="none"/>
          </c:marker>
          <c:cat>
            <c:numRef>
              <c:f>Sheet7!$B$30:$T$30</c:f>
              <c:numCache>
                <c:formatCode>General</c:formatCode>
                <c:ptCount val="19"/>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numCache>
            </c:numRef>
          </c:cat>
          <c:val>
            <c:numRef>
              <c:f>Sheet7!$B$33:$T$33</c:f>
              <c:numCache>
                <c:formatCode>General</c:formatCode>
                <c:ptCount val="19"/>
                <c:pt idx="0">
                  <c:v>22690</c:v>
                </c:pt>
                <c:pt idx="1">
                  <c:v>21199</c:v>
                </c:pt>
                <c:pt idx="2">
                  <c:v>23269</c:v>
                </c:pt>
                <c:pt idx="3">
                  <c:v>26431</c:v>
                </c:pt>
                <c:pt idx="4">
                  <c:v>25666</c:v>
                </c:pt>
                <c:pt idx="5">
                  <c:v>26340</c:v>
                </c:pt>
                <c:pt idx="6">
                  <c:v>28979</c:v>
                </c:pt>
                <c:pt idx="7">
                  <c:v>26309</c:v>
                </c:pt>
                <c:pt idx="8">
                  <c:v>24725</c:v>
                </c:pt>
                <c:pt idx="9">
                  <c:v>31687</c:v>
                </c:pt>
                <c:pt idx="10">
                  <c:v>30386</c:v>
                </c:pt>
                <c:pt idx="11">
                  <c:v>38294</c:v>
                </c:pt>
                <c:pt idx="12">
                  <c:v>35092</c:v>
                </c:pt>
                <c:pt idx="13">
                  <c:v>36216</c:v>
                </c:pt>
                <c:pt idx="14">
                  <c:v>29089</c:v>
                </c:pt>
                <c:pt idx="15">
                  <c:v>31445</c:v>
                </c:pt>
                <c:pt idx="16">
                  <c:v>31943</c:v>
                </c:pt>
                <c:pt idx="17">
                  <c:v>37007</c:v>
                </c:pt>
                <c:pt idx="18">
                  <c:v>37560</c:v>
                </c:pt>
              </c:numCache>
            </c:numRef>
          </c:val>
          <c:smooth val="0"/>
          <c:extLst>
            <c:ext xmlns:c16="http://schemas.microsoft.com/office/drawing/2014/chart" uri="{C3380CC4-5D6E-409C-BE32-E72D297353CC}">
              <c16:uniqueId val="{00000002-A6DF-4803-A821-434822A35D84}"/>
            </c:ext>
          </c:extLst>
        </c:ser>
        <c:dLbls>
          <c:showLegendKey val="0"/>
          <c:showVal val="0"/>
          <c:showCatName val="0"/>
          <c:showSerName val="0"/>
          <c:showPercent val="0"/>
          <c:showBubbleSize val="0"/>
        </c:dLbls>
        <c:smooth val="0"/>
        <c:axId val="1842708303"/>
        <c:axId val="699194879"/>
      </c:lineChart>
      <c:catAx>
        <c:axId val="1842708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194879"/>
        <c:crosses val="autoZero"/>
        <c:auto val="1"/>
        <c:lblAlgn val="ctr"/>
        <c:lblOffset val="100"/>
        <c:noMultiLvlLbl val="0"/>
      </c:catAx>
      <c:valAx>
        <c:axId val="6991948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2708303"/>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408159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387519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132268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3816607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2747470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2972772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730853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1248527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46199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233227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238710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41085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424632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352761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132572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329627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7EC6F6-AEA2-43FF-AE91-62D2912AC392}"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C0500DC-0CD0-4D01-BDCE-D04CBF711EFC}" type="slidenum">
              <a:rPr lang="en-US" smtClean="0"/>
              <a:t>‹#›</a:t>
            </a:fld>
            <a:endParaRPr lang="en-US" dirty="0"/>
          </a:p>
        </p:txBody>
      </p:sp>
    </p:spTree>
    <p:extLst>
      <p:ext uri="{BB962C8B-B14F-4D97-AF65-F5344CB8AC3E}">
        <p14:creationId xmlns:p14="http://schemas.microsoft.com/office/powerpoint/2010/main" val="92821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A7EC6F6-AEA2-43FF-AE91-62D2912AC392}" type="datetimeFigureOut">
              <a:rPr lang="en-US" smtClean="0"/>
              <a:t>6/4/2021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C0500DC-0CD0-4D01-BDCE-D04CBF711EFC}" type="slidenum">
              <a:rPr lang="en-US" smtClean="0"/>
              <a:t>‹#›</a:t>
            </a:fld>
            <a:endParaRPr lang="en-US" dirty="0"/>
          </a:p>
        </p:txBody>
      </p:sp>
    </p:spTree>
    <p:extLst>
      <p:ext uri="{BB962C8B-B14F-4D97-AF65-F5344CB8AC3E}">
        <p14:creationId xmlns:p14="http://schemas.microsoft.com/office/powerpoint/2010/main" val="1974270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ADEA-3F3B-4C81-88D3-06AC4BCA17CF}"/>
              </a:ext>
            </a:extLst>
          </p:cNvPr>
          <p:cNvSpPr>
            <a:spLocks noGrp="1"/>
          </p:cNvSpPr>
          <p:nvPr>
            <p:ph type="ctrTitle"/>
          </p:nvPr>
        </p:nvSpPr>
        <p:spPr/>
        <p:txBody>
          <a:bodyPr/>
          <a:lstStyle/>
          <a:p>
            <a:r>
              <a:rPr lang="en-US" dirty="0"/>
              <a:t>Analysis of Pottawatomie County Economic Information</a:t>
            </a:r>
          </a:p>
        </p:txBody>
      </p:sp>
      <p:sp>
        <p:nvSpPr>
          <p:cNvPr id="3" name="Subtitle 2">
            <a:extLst>
              <a:ext uri="{FF2B5EF4-FFF2-40B4-BE49-F238E27FC236}">
                <a16:creationId xmlns:a16="http://schemas.microsoft.com/office/drawing/2014/main" id="{9AA2AACC-6F56-4403-A21A-BD4E54EB9A7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42749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7E956-5713-4078-B691-CAE4CD363B2E}"/>
              </a:ext>
            </a:extLst>
          </p:cNvPr>
          <p:cNvSpPr>
            <a:spLocks noGrp="1"/>
          </p:cNvSpPr>
          <p:nvPr>
            <p:ph type="title"/>
          </p:nvPr>
        </p:nvSpPr>
        <p:spPr/>
        <p:txBody>
          <a:bodyPr/>
          <a:lstStyle/>
          <a:p>
            <a:r>
              <a:rPr lang="en-US" dirty="0"/>
              <a:t>Real and Actual GDP Analysis</a:t>
            </a:r>
          </a:p>
        </p:txBody>
      </p:sp>
      <p:sp>
        <p:nvSpPr>
          <p:cNvPr id="3" name="Content Placeholder 2">
            <a:extLst>
              <a:ext uri="{FF2B5EF4-FFF2-40B4-BE49-F238E27FC236}">
                <a16:creationId xmlns:a16="http://schemas.microsoft.com/office/drawing/2014/main" id="{F8E45697-3AAA-438C-9C8C-8F852D998578}"/>
              </a:ext>
            </a:extLst>
          </p:cNvPr>
          <p:cNvSpPr>
            <a:spLocks noGrp="1"/>
          </p:cNvSpPr>
          <p:nvPr>
            <p:ph idx="1"/>
          </p:nvPr>
        </p:nvSpPr>
        <p:spPr/>
        <p:txBody>
          <a:bodyPr/>
          <a:lstStyle/>
          <a:p>
            <a:r>
              <a:rPr lang="en-US" dirty="0"/>
              <a:t>For Pottawatomie county, the value of the net electricity generation is important given the presence of Jeffery Energy Center</a:t>
            </a:r>
          </a:p>
          <a:p>
            <a:r>
              <a:rPr lang="en-US" dirty="0"/>
              <a:t>Holding everything else constant in the county, if Jeffery Energy Center produced less electricity, the GDP in Pottawatomie County would decrease</a:t>
            </a:r>
          </a:p>
          <a:p>
            <a:r>
              <a:rPr lang="en-US" dirty="0"/>
              <a:t>This may give a false perception of the trend of GDP for Pottawatomie County, especially relative to the other counties in the Manhattan MSA</a:t>
            </a:r>
          </a:p>
          <a:p>
            <a:r>
              <a:rPr lang="en-US" dirty="0"/>
              <a:t>Fortunately, we have some data on GDP by industry and can make some inferences regarding the impact of Jefferies Energy Center</a:t>
            </a:r>
          </a:p>
        </p:txBody>
      </p:sp>
    </p:spTree>
    <p:extLst>
      <p:ext uri="{BB962C8B-B14F-4D97-AF65-F5344CB8AC3E}">
        <p14:creationId xmlns:p14="http://schemas.microsoft.com/office/powerpoint/2010/main" val="3991603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037B4F-075E-4A96-98BA-CD180D4B034B}"/>
              </a:ext>
            </a:extLst>
          </p:cNvPr>
          <p:cNvSpPr>
            <a:spLocks noGrp="1"/>
          </p:cNvSpPr>
          <p:nvPr>
            <p:ph type="title"/>
          </p:nvPr>
        </p:nvSpPr>
        <p:spPr/>
        <p:txBody>
          <a:bodyPr/>
          <a:lstStyle/>
          <a:p>
            <a:r>
              <a:rPr lang="en-US" dirty="0"/>
              <a:t>Actual GDP for Utilities by County ($000)</a:t>
            </a:r>
          </a:p>
        </p:txBody>
      </p:sp>
      <p:graphicFrame>
        <p:nvGraphicFramePr>
          <p:cNvPr id="5" name="Table 4">
            <a:extLst>
              <a:ext uri="{FF2B5EF4-FFF2-40B4-BE49-F238E27FC236}">
                <a16:creationId xmlns:a16="http://schemas.microsoft.com/office/drawing/2014/main" id="{F835E444-739D-40AE-8C83-D578462EC7DE}"/>
              </a:ext>
            </a:extLst>
          </p:cNvPr>
          <p:cNvGraphicFramePr>
            <a:graphicFrameLocks noGrp="1"/>
          </p:cNvGraphicFramePr>
          <p:nvPr>
            <p:extLst>
              <p:ext uri="{D42A27DB-BD31-4B8C-83A1-F6EECF244321}">
                <p14:modId xmlns:p14="http://schemas.microsoft.com/office/powerpoint/2010/main" val="999384576"/>
              </p:ext>
            </p:extLst>
          </p:nvPr>
        </p:nvGraphicFramePr>
        <p:xfrm>
          <a:off x="288758" y="2438400"/>
          <a:ext cx="11646559" cy="3689684"/>
        </p:xfrm>
        <a:graphic>
          <a:graphicData uri="http://schemas.openxmlformats.org/drawingml/2006/table">
            <a:tbl>
              <a:tblPr>
                <a:tableStyleId>{5C22544A-7EE6-4342-B048-85BDC9FD1C3A}</a:tableStyleId>
              </a:tblPr>
              <a:tblGrid>
                <a:gridCol w="986589">
                  <a:extLst>
                    <a:ext uri="{9D8B030D-6E8A-4147-A177-3AD203B41FA5}">
                      <a16:colId xmlns:a16="http://schemas.microsoft.com/office/drawing/2014/main" val="201149522"/>
                    </a:ext>
                  </a:extLst>
                </a:gridCol>
                <a:gridCol w="516196">
                  <a:extLst>
                    <a:ext uri="{9D8B030D-6E8A-4147-A177-3AD203B41FA5}">
                      <a16:colId xmlns:a16="http://schemas.microsoft.com/office/drawing/2014/main" val="3846393157"/>
                    </a:ext>
                  </a:extLst>
                </a:gridCol>
                <a:gridCol w="563543">
                  <a:extLst>
                    <a:ext uri="{9D8B030D-6E8A-4147-A177-3AD203B41FA5}">
                      <a16:colId xmlns:a16="http://schemas.microsoft.com/office/drawing/2014/main" val="918147565"/>
                    </a:ext>
                  </a:extLst>
                </a:gridCol>
                <a:gridCol w="563543">
                  <a:extLst>
                    <a:ext uri="{9D8B030D-6E8A-4147-A177-3AD203B41FA5}">
                      <a16:colId xmlns:a16="http://schemas.microsoft.com/office/drawing/2014/main" val="2269398672"/>
                    </a:ext>
                  </a:extLst>
                </a:gridCol>
                <a:gridCol w="563543">
                  <a:extLst>
                    <a:ext uri="{9D8B030D-6E8A-4147-A177-3AD203B41FA5}">
                      <a16:colId xmlns:a16="http://schemas.microsoft.com/office/drawing/2014/main" val="1649503782"/>
                    </a:ext>
                  </a:extLst>
                </a:gridCol>
                <a:gridCol w="563543">
                  <a:extLst>
                    <a:ext uri="{9D8B030D-6E8A-4147-A177-3AD203B41FA5}">
                      <a16:colId xmlns:a16="http://schemas.microsoft.com/office/drawing/2014/main" val="3735509475"/>
                    </a:ext>
                  </a:extLst>
                </a:gridCol>
                <a:gridCol w="563543">
                  <a:extLst>
                    <a:ext uri="{9D8B030D-6E8A-4147-A177-3AD203B41FA5}">
                      <a16:colId xmlns:a16="http://schemas.microsoft.com/office/drawing/2014/main" val="642112152"/>
                    </a:ext>
                  </a:extLst>
                </a:gridCol>
                <a:gridCol w="563543">
                  <a:extLst>
                    <a:ext uri="{9D8B030D-6E8A-4147-A177-3AD203B41FA5}">
                      <a16:colId xmlns:a16="http://schemas.microsoft.com/office/drawing/2014/main" val="1079556914"/>
                    </a:ext>
                  </a:extLst>
                </a:gridCol>
                <a:gridCol w="563543">
                  <a:extLst>
                    <a:ext uri="{9D8B030D-6E8A-4147-A177-3AD203B41FA5}">
                      <a16:colId xmlns:a16="http://schemas.microsoft.com/office/drawing/2014/main" val="1232052544"/>
                    </a:ext>
                  </a:extLst>
                </a:gridCol>
                <a:gridCol w="563543">
                  <a:extLst>
                    <a:ext uri="{9D8B030D-6E8A-4147-A177-3AD203B41FA5}">
                      <a16:colId xmlns:a16="http://schemas.microsoft.com/office/drawing/2014/main" val="592828771"/>
                    </a:ext>
                  </a:extLst>
                </a:gridCol>
                <a:gridCol w="563543">
                  <a:extLst>
                    <a:ext uri="{9D8B030D-6E8A-4147-A177-3AD203B41FA5}">
                      <a16:colId xmlns:a16="http://schemas.microsoft.com/office/drawing/2014/main" val="2834524290"/>
                    </a:ext>
                  </a:extLst>
                </a:gridCol>
                <a:gridCol w="563543">
                  <a:extLst>
                    <a:ext uri="{9D8B030D-6E8A-4147-A177-3AD203B41FA5}">
                      <a16:colId xmlns:a16="http://schemas.microsoft.com/office/drawing/2014/main" val="830536147"/>
                    </a:ext>
                  </a:extLst>
                </a:gridCol>
                <a:gridCol w="563543">
                  <a:extLst>
                    <a:ext uri="{9D8B030D-6E8A-4147-A177-3AD203B41FA5}">
                      <a16:colId xmlns:a16="http://schemas.microsoft.com/office/drawing/2014/main" val="3438121543"/>
                    </a:ext>
                  </a:extLst>
                </a:gridCol>
                <a:gridCol w="563543">
                  <a:extLst>
                    <a:ext uri="{9D8B030D-6E8A-4147-A177-3AD203B41FA5}">
                      <a16:colId xmlns:a16="http://schemas.microsoft.com/office/drawing/2014/main" val="2217443331"/>
                    </a:ext>
                  </a:extLst>
                </a:gridCol>
                <a:gridCol w="563543">
                  <a:extLst>
                    <a:ext uri="{9D8B030D-6E8A-4147-A177-3AD203B41FA5}">
                      <a16:colId xmlns:a16="http://schemas.microsoft.com/office/drawing/2014/main" val="2414674571"/>
                    </a:ext>
                  </a:extLst>
                </a:gridCol>
                <a:gridCol w="563543">
                  <a:extLst>
                    <a:ext uri="{9D8B030D-6E8A-4147-A177-3AD203B41FA5}">
                      <a16:colId xmlns:a16="http://schemas.microsoft.com/office/drawing/2014/main" val="3221385463"/>
                    </a:ext>
                  </a:extLst>
                </a:gridCol>
                <a:gridCol w="563543">
                  <a:extLst>
                    <a:ext uri="{9D8B030D-6E8A-4147-A177-3AD203B41FA5}">
                      <a16:colId xmlns:a16="http://schemas.microsoft.com/office/drawing/2014/main" val="2442355781"/>
                    </a:ext>
                  </a:extLst>
                </a:gridCol>
                <a:gridCol w="563543">
                  <a:extLst>
                    <a:ext uri="{9D8B030D-6E8A-4147-A177-3AD203B41FA5}">
                      <a16:colId xmlns:a16="http://schemas.microsoft.com/office/drawing/2014/main" val="2243585189"/>
                    </a:ext>
                  </a:extLst>
                </a:gridCol>
                <a:gridCol w="563543">
                  <a:extLst>
                    <a:ext uri="{9D8B030D-6E8A-4147-A177-3AD203B41FA5}">
                      <a16:colId xmlns:a16="http://schemas.microsoft.com/office/drawing/2014/main" val="1918144984"/>
                    </a:ext>
                  </a:extLst>
                </a:gridCol>
                <a:gridCol w="563543">
                  <a:extLst>
                    <a:ext uri="{9D8B030D-6E8A-4147-A177-3AD203B41FA5}">
                      <a16:colId xmlns:a16="http://schemas.microsoft.com/office/drawing/2014/main" val="4188478212"/>
                    </a:ext>
                  </a:extLst>
                </a:gridCol>
              </a:tblGrid>
              <a:tr h="544110">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2001</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2002</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2003</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2004</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2005</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2006</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2009</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2010</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2011</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2012</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2013</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2014</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2015</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2016</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2019</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extLst>
                  <a:ext uri="{0D108BD9-81ED-4DB2-BD59-A6C34878D82A}">
                    <a16:rowId xmlns:a16="http://schemas.microsoft.com/office/drawing/2014/main" val="2302748204"/>
                  </a:ext>
                </a:extLst>
              </a:tr>
              <a:tr h="1028677">
                <a:tc>
                  <a:txBody>
                    <a:bodyPr/>
                    <a:lstStyle/>
                    <a:p>
                      <a:pPr algn="l" fontAlgn="b"/>
                      <a:r>
                        <a:rPr lang="en-US" sz="1100" u="none" strike="noStrike" dirty="0">
                          <a:effectLst/>
                        </a:rPr>
                        <a:t>Pottawatomie</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375119</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355339</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368343</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371187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393758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422030</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415289</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418627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482996</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538325</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636754</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544226</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602295</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516384</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527793</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472624</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471588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419801</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307105</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extLst>
                  <a:ext uri="{0D108BD9-81ED-4DB2-BD59-A6C34878D82A}">
                    <a16:rowId xmlns:a16="http://schemas.microsoft.com/office/drawing/2014/main" val="2061912398"/>
                  </a:ext>
                </a:extLst>
              </a:tr>
              <a:tr h="544110">
                <a:tc>
                  <a:txBody>
                    <a:bodyPr/>
                    <a:lstStyle/>
                    <a:p>
                      <a:pPr algn="l" fontAlgn="b"/>
                      <a:r>
                        <a:rPr lang="en-US" sz="1100" u="none" strike="noStrike" dirty="0">
                          <a:effectLst/>
                        </a:rPr>
                        <a:t>Riley</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4707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4558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3382</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3727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4257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4874</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5147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6042</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6518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6440</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7888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6527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6988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6546</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8647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9206</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9078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9818</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extLst>
                  <a:ext uri="{0D108BD9-81ED-4DB2-BD59-A6C34878D82A}">
                    <a16:rowId xmlns:a16="http://schemas.microsoft.com/office/drawing/2014/main" val="87978430"/>
                  </a:ext>
                </a:extLst>
              </a:tr>
              <a:tr h="544110">
                <a:tc>
                  <a:txBody>
                    <a:bodyPr/>
                    <a:lstStyle/>
                    <a:p>
                      <a:pPr algn="l" fontAlgn="b"/>
                      <a:r>
                        <a:rPr lang="en-US" sz="1100" u="none" strike="noStrike" dirty="0">
                          <a:effectLst/>
                        </a:rPr>
                        <a:t>Geary </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351</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extLst>
                  <a:ext uri="{0D108BD9-81ED-4DB2-BD59-A6C34878D82A}">
                    <a16:rowId xmlns:a16="http://schemas.microsoft.com/office/drawing/2014/main" val="3772330781"/>
                  </a:ext>
                </a:extLst>
              </a:tr>
              <a:tr h="1028677">
                <a:tc>
                  <a:txBody>
                    <a:bodyPr/>
                    <a:lstStyle/>
                    <a:p>
                      <a:pPr algn="l" fontAlgn="b"/>
                      <a:r>
                        <a:rPr lang="en-US" sz="1100" u="none" strike="noStrike" dirty="0">
                          <a:effectLst/>
                        </a:rPr>
                        <a:t>Manhattan MSA</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380177</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l" fontAlgn="b"/>
                      <a:r>
                        <a:rPr lang="en-US" sz="1100" u="none" strike="noStrike" dirty="0">
                          <a:effectLst/>
                        </a:rPr>
                        <a:t>(D)</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tc>
                  <a:txBody>
                    <a:bodyPr/>
                    <a:lstStyle/>
                    <a:p>
                      <a:pPr algn="r" fontAlgn="b"/>
                      <a:r>
                        <a:rPr lang="en-US" sz="1100" u="none" strike="noStrike" dirty="0">
                          <a:effectLst/>
                        </a:rPr>
                        <a:t>317990</a:t>
                      </a:r>
                      <a:endParaRPr lang="en-US" sz="1100" b="0" i="0" u="none" strike="noStrike" dirty="0">
                        <a:solidFill>
                          <a:srgbClr val="000000"/>
                        </a:solidFill>
                        <a:effectLst/>
                        <a:latin typeface="Calibri" panose="020F0502020204030204" pitchFamily="34" charset="0"/>
                      </a:endParaRPr>
                    </a:p>
                  </a:txBody>
                  <a:tcPr marL="6624" marR="6624" marT="6624" marB="0" anchor="b">
                    <a:solidFill>
                      <a:schemeClr val="tx2">
                        <a:lumMod val="20000"/>
                        <a:lumOff val="80000"/>
                      </a:schemeClr>
                    </a:solidFill>
                  </a:tcPr>
                </a:tc>
                <a:extLst>
                  <a:ext uri="{0D108BD9-81ED-4DB2-BD59-A6C34878D82A}">
                    <a16:rowId xmlns:a16="http://schemas.microsoft.com/office/drawing/2014/main" val="2920301720"/>
                  </a:ext>
                </a:extLst>
              </a:tr>
            </a:tbl>
          </a:graphicData>
        </a:graphic>
      </p:graphicFrame>
    </p:spTree>
    <p:extLst>
      <p:ext uri="{BB962C8B-B14F-4D97-AF65-F5344CB8AC3E}">
        <p14:creationId xmlns:p14="http://schemas.microsoft.com/office/powerpoint/2010/main" val="410479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0FF4-1F70-431A-A3C8-726ECAAEBE7F}"/>
              </a:ext>
            </a:extLst>
          </p:cNvPr>
          <p:cNvSpPr>
            <a:spLocks noGrp="1"/>
          </p:cNvSpPr>
          <p:nvPr>
            <p:ph type="title"/>
          </p:nvPr>
        </p:nvSpPr>
        <p:spPr>
          <a:xfrm>
            <a:off x="960644" y="665058"/>
            <a:ext cx="9194009" cy="706964"/>
          </a:xfrm>
        </p:spPr>
        <p:txBody>
          <a:bodyPr/>
          <a:lstStyle/>
          <a:p>
            <a:r>
              <a:rPr lang="en-US" dirty="0"/>
              <a:t>GDP for Utilities as a Percentage of GDP for Pottawatomie County ($000,000)</a:t>
            </a:r>
          </a:p>
        </p:txBody>
      </p:sp>
      <p:graphicFrame>
        <p:nvGraphicFramePr>
          <p:cNvPr id="6" name="Table 5">
            <a:extLst>
              <a:ext uri="{FF2B5EF4-FFF2-40B4-BE49-F238E27FC236}">
                <a16:creationId xmlns:a16="http://schemas.microsoft.com/office/drawing/2014/main" id="{10F538CF-5F21-44C0-8B6B-28E250C9A00C}"/>
              </a:ext>
            </a:extLst>
          </p:cNvPr>
          <p:cNvGraphicFramePr>
            <a:graphicFrameLocks noGrp="1"/>
          </p:cNvGraphicFramePr>
          <p:nvPr>
            <p:extLst>
              <p:ext uri="{D42A27DB-BD31-4B8C-83A1-F6EECF244321}">
                <p14:modId xmlns:p14="http://schemas.microsoft.com/office/powerpoint/2010/main" val="2101427810"/>
              </p:ext>
            </p:extLst>
          </p:nvPr>
        </p:nvGraphicFramePr>
        <p:xfrm>
          <a:off x="282346" y="2472473"/>
          <a:ext cx="11338552" cy="3206431"/>
        </p:xfrm>
        <a:graphic>
          <a:graphicData uri="http://schemas.openxmlformats.org/drawingml/2006/table">
            <a:tbl>
              <a:tblPr>
                <a:tableStyleId>{5C22544A-7EE6-4342-B048-85BDC9FD1C3A}</a:tableStyleId>
              </a:tblPr>
              <a:tblGrid>
                <a:gridCol w="789448">
                  <a:extLst>
                    <a:ext uri="{9D8B030D-6E8A-4147-A177-3AD203B41FA5}">
                      <a16:colId xmlns:a16="http://schemas.microsoft.com/office/drawing/2014/main" val="1872618311"/>
                    </a:ext>
                  </a:extLst>
                </a:gridCol>
                <a:gridCol w="555216">
                  <a:extLst>
                    <a:ext uri="{9D8B030D-6E8A-4147-A177-3AD203B41FA5}">
                      <a16:colId xmlns:a16="http://schemas.microsoft.com/office/drawing/2014/main" val="1894504642"/>
                    </a:ext>
                  </a:extLst>
                </a:gridCol>
                <a:gridCol w="555216">
                  <a:extLst>
                    <a:ext uri="{9D8B030D-6E8A-4147-A177-3AD203B41FA5}">
                      <a16:colId xmlns:a16="http://schemas.microsoft.com/office/drawing/2014/main" val="2696703123"/>
                    </a:ext>
                  </a:extLst>
                </a:gridCol>
                <a:gridCol w="555216">
                  <a:extLst>
                    <a:ext uri="{9D8B030D-6E8A-4147-A177-3AD203B41FA5}">
                      <a16:colId xmlns:a16="http://schemas.microsoft.com/office/drawing/2014/main" val="696187521"/>
                    </a:ext>
                  </a:extLst>
                </a:gridCol>
                <a:gridCol w="555216">
                  <a:extLst>
                    <a:ext uri="{9D8B030D-6E8A-4147-A177-3AD203B41FA5}">
                      <a16:colId xmlns:a16="http://schemas.microsoft.com/office/drawing/2014/main" val="2656647902"/>
                    </a:ext>
                  </a:extLst>
                </a:gridCol>
                <a:gridCol w="555216">
                  <a:extLst>
                    <a:ext uri="{9D8B030D-6E8A-4147-A177-3AD203B41FA5}">
                      <a16:colId xmlns:a16="http://schemas.microsoft.com/office/drawing/2014/main" val="494926238"/>
                    </a:ext>
                  </a:extLst>
                </a:gridCol>
                <a:gridCol w="555216">
                  <a:extLst>
                    <a:ext uri="{9D8B030D-6E8A-4147-A177-3AD203B41FA5}">
                      <a16:colId xmlns:a16="http://schemas.microsoft.com/office/drawing/2014/main" val="1728723346"/>
                    </a:ext>
                  </a:extLst>
                </a:gridCol>
                <a:gridCol w="555216">
                  <a:extLst>
                    <a:ext uri="{9D8B030D-6E8A-4147-A177-3AD203B41FA5}">
                      <a16:colId xmlns:a16="http://schemas.microsoft.com/office/drawing/2014/main" val="3749263049"/>
                    </a:ext>
                  </a:extLst>
                </a:gridCol>
                <a:gridCol w="555216">
                  <a:extLst>
                    <a:ext uri="{9D8B030D-6E8A-4147-A177-3AD203B41FA5}">
                      <a16:colId xmlns:a16="http://schemas.microsoft.com/office/drawing/2014/main" val="2696117338"/>
                    </a:ext>
                  </a:extLst>
                </a:gridCol>
                <a:gridCol w="555216">
                  <a:extLst>
                    <a:ext uri="{9D8B030D-6E8A-4147-A177-3AD203B41FA5}">
                      <a16:colId xmlns:a16="http://schemas.microsoft.com/office/drawing/2014/main" val="1390730032"/>
                    </a:ext>
                  </a:extLst>
                </a:gridCol>
                <a:gridCol w="555216">
                  <a:extLst>
                    <a:ext uri="{9D8B030D-6E8A-4147-A177-3AD203B41FA5}">
                      <a16:colId xmlns:a16="http://schemas.microsoft.com/office/drawing/2014/main" val="2778267882"/>
                    </a:ext>
                  </a:extLst>
                </a:gridCol>
                <a:gridCol w="555216">
                  <a:extLst>
                    <a:ext uri="{9D8B030D-6E8A-4147-A177-3AD203B41FA5}">
                      <a16:colId xmlns:a16="http://schemas.microsoft.com/office/drawing/2014/main" val="3668620456"/>
                    </a:ext>
                  </a:extLst>
                </a:gridCol>
                <a:gridCol w="555216">
                  <a:extLst>
                    <a:ext uri="{9D8B030D-6E8A-4147-A177-3AD203B41FA5}">
                      <a16:colId xmlns:a16="http://schemas.microsoft.com/office/drawing/2014/main" val="977003960"/>
                    </a:ext>
                  </a:extLst>
                </a:gridCol>
                <a:gridCol w="555216">
                  <a:extLst>
                    <a:ext uri="{9D8B030D-6E8A-4147-A177-3AD203B41FA5}">
                      <a16:colId xmlns:a16="http://schemas.microsoft.com/office/drawing/2014/main" val="1182567529"/>
                    </a:ext>
                  </a:extLst>
                </a:gridCol>
                <a:gridCol w="555216">
                  <a:extLst>
                    <a:ext uri="{9D8B030D-6E8A-4147-A177-3AD203B41FA5}">
                      <a16:colId xmlns:a16="http://schemas.microsoft.com/office/drawing/2014/main" val="2419819375"/>
                    </a:ext>
                  </a:extLst>
                </a:gridCol>
                <a:gridCol w="555216">
                  <a:extLst>
                    <a:ext uri="{9D8B030D-6E8A-4147-A177-3AD203B41FA5}">
                      <a16:colId xmlns:a16="http://schemas.microsoft.com/office/drawing/2014/main" val="1186004742"/>
                    </a:ext>
                  </a:extLst>
                </a:gridCol>
                <a:gridCol w="555216">
                  <a:extLst>
                    <a:ext uri="{9D8B030D-6E8A-4147-A177-3AD203B41FA5}">
                      <a16:colId xmlns:a16="http://schemas.microsoft.com/office/drawing/2014/main" val="2144964759"/>
                    </a:ext>
                  </a:extLst>
                </a:gridCol>
                <a:gridCol w="555216">
                  <a:extLst>
                    <a:ext uri="{9D8B030D-6E8A-4147-A177-3AD203B41FA5}">
                      <a16:colId xmlns:a16="http://schemas.microsoft.com/office/drawing/2014/main" val="1490437317"/>
                    </a:ext>
                  </a:extLst>
                </a:gridCol>
                <a:gridCol w="555216">
                  <a:extLst>
                    <a:ext uri="{9D8B030D-6E8A-4147-A177-3AD203B41FA5}">
                      <a16:colId xmlns:a16="http://schemas.microsoft.com/office/drawing/2014/main" val="1817013262"/>
                    </a:ext>
                  </a:extLst>
                </a:gridCol>
                <a:gridCol w="555216">
                  <a:extLst>
                    <a:ext uri="{9D8B030D-6E8A-4147-A177-3AD203B41FA5}">
                      <a16:colId xmlns:a16="http://schemas.microsoft.com/office/drawing/2014/main" val="113703153"/>
                    </a:ext>
                  </a:extLst>
                </a:gridCol>
              </a:tblGrid>
              <a:tr h="484507">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2001</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2002</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2003</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2009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2010</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2011</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2012</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2013</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2019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extLst>
                  <a:ext uri="{0D108BD9-81ED-4DB2-BD59-A6C34878D82A}">
                    <a16:rowId xmlns:a16="http://schemas.microsoft.com/office/drawing/2014/main" val="2405170184"/>
                  </a:ext>
                </a:extLst>
              </a:tr>
              <a:tr h="682796">
                <a:tc>
                  <a:txBody>
                    <a:bodyPr/>
                    <a:lstStyle/>
                    <a:p>
                      <a:pPr algn="l" fontAlgn="b"/>
                      <a:r>
                        <a:rPr lang="en-US" sz="1600" u="none" strike="noStrike" dirty="0">
                          <a:effectLst/>
                        </a:rPr>
                        <a:t>Actual GDP</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904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901</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921</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976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1058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1205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1210</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1217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1304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1382</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1586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1548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1569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1396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1476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1395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1407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1450</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1359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extLst>
                  <a:ext uri="{0D108BD9-81ED-4DB2-BD59-A6C34878D82A}">
                    <a16:rowId xmlns:a16="http://schemas.microsoft.com/office/drawing/2014/main" val="2714004366"/>
                  </a:ext>
                </a:extLst>
              </a:tr>
              <a:tr h="1019564">
                <a:tc>
                  <a:txBody>
                    <a:bodyPr/>
                    <a:lstStyle/>
                    <a:p>
                      <a:pPr algn="l" fontAlgn="b"/>
                      <a:r>
                        <a:rPr lang="en-US" sz="1600" u="none" strike="noStrike" dirty="0">
                          <a:effectLst/>
                        </a:rPr>
                        <a:t>Actual GDP Utilities</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375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355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368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371</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394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422</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415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419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483</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538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637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544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602</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516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528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473</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472</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420</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307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extLst>
                  <a:ext uri="{0D108BD9-81ED-4DB2-BD59-A6C34878D82A}">
                    <a16:rowId xmlns:a16="http://schemas.microsoft.com/office/drawing/2014/main" val="1334363833"/>
                  </a:ext>
                </a:extLst>
              </a:tr>
              <a:tr h="1019564">
                <a:tc>
                  <a:txBody>
                    <a:bodyPr/>
                    <a:lstStyle/>
                    <a:p>
                      <a:pPr algn="l" fontAlgn="b"/>
                      <a:r>
                        <a:rPr lang="en-US" sz="1600" u="none" strike="noStrike" dirty="0">
                          <a:effectLst/>
                        </a:rPr>
                        <a:t>Utilities as % of Total</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41%</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40%</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40%</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35%</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38%</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37%</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36%</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34%</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29%</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tc>
                  <a:txBody>
                    <a:bodyPr/>
                    <a:lstStyle/>
                    <a:p>
                      <a:pPr algn="r" fontAlgn="b"/>
                      <a:r>
                        <a:rPr lang="en-US" sz="1600" u="none" strike="noStrike" dirty="0">
                          <a:effectLst/>
                        </a:rPr>
                        <a:t>23%</a:t>
                      </a:r>
                      <a:endParaRPr lang="en-US" sz="1600" b="0" i="0" u="none" strike="noStrike" dirty="0">
                        <a:solidFill>
                          <a:srgbClr val="000000"/>
                        </a:solidFill>
                        <a:effectLst/>
                        <a:latin typeface="Calibri" panose="020F0502020204030204" pitchFamily="34" charset="0"/>
                      </a:endParaRPr>
                    </a:p>
                  </a:txBody>
                  <a:tcPr marL="6705" marR="6705" marT="6705" marB="0" anchor="b">
                    <a:solidFill>
                      <a:schemeClr val="tx2">
                        <a:lumMod val="20000"/>
                        <a:lumOff val="80000"/>
                      </a:schemeClr>
                    </a:solidFill>
                  </a:tcPr>
                </a:tc>
                <a:extLst>
                  <a:ext uri="{0D108BD9-81ED-4DB2-BD59-A6C34878D82A}">
                    <a16:rowId xmlns:a16="http://schemas.microsoft.com/office/drawing/2014/main" val="1753933351"/>
                  </a:ext>
                </a:extLst>
              </a:tr>
            </a:tbl>
          </a:graphicData>
        </a:graphic>
      </p:graphicFrame>
    </p:spTree>
    <p:extLst>
      <p:ext uri="{BB962C8B-B14F-4D97-AF65-F5344CB8AC3E}">
        <p14:creationId xmlns:p14="http://schemas.microsoft.com/office/powerpoint/2010/main" val="899729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3188-C215-4B1D-93F7-2DB34D56FB5D}"/>
              </a:ext>
            </a:extLst>
          </p:cNvPr>
          <p:cNvSpPr>
            <a:spLocks noGrp="1"/>
          </p:cNvSpPr>
          <p:nvPr>
            <p:ph type="title"/>
          </p:nvPr>
        </p:nvSpPr>
        <p:spPr/>
        <p:txBody>
          <a:bodyPr/>
          <a:lstStyle/>
          <a:p>
            <a:r>
              <a:rPr lang="en-US" dirty="0"/>
              <a:t>GDP from Utilities Analysis</a:t>
            </a:r>
          </a:p>
        </p:txBody>
      </p:sp>
      <p:sp>
        <p:nvSpPr>
          <p:cNvPr id="3" name="Content Placeholder 2">
            <a:extLst>
              <a:ext uri="{FF2B5EF4-FFF2-40B4-BE49-F238E27FC236}">
                <a16:creationId xmlns:a16="http://schemas.microsoft.com/office/drawing/2014/main" id="{539F88C0-FAB3-4A43-BB5A-4432476479DA}"/>
              </a:ext>
            </a:extLst>
          </p:cNvPr>
          <p:cNvSpPr>
            <a:spLocks noGrp="1"/>
          </p:cNvSpPr>
          <p:nvPr>
            <p:ph idx="1"/>
          </p:nvPr>
        </p:nvSpPr>
        <p:spPr/>
        <p:txBody>
          <a:bodyPr>
            <a:normAutofit fontScale="85000" lnSpcReduction="20000"/>
          </a:bodyPr>
          <a:lstStyle/>
          <a:p>
            <a:r>
              <a:rPr lang="en-US" dirty="0"/>
              <a:t>As can be seen in the previous tables, the GDP from utilities for the Manhattan MSA is driven by Pottawatomie County</a:t>
            </a:r>
          </a:p>
          <a:p>
            <a:pPr lvl="1"/>
            <a:r>
              <a:rPr lang="en-US" dirty="0"/>
              <a:t>Unfortunately, we don’t have complete data for the utilities industry.  The Bureau of Economic Analysis will not report information when too few data points are available or the disclosure of information may reveal private information about the companies in a particular county.  There is no information available about jobs or wages for utilities for the counties in the Manhattan MSA.</a:t>
            </a:r>
          </a:p>
          <a:p>
            <a:r>
              <a:rPr lang="en-US" dirty="0"/>
              <a:t>Note that that GDP for utilities for Pottawatomie County peaked in 2011 and has been falling since.  We also see a big drop in utilities GDP in 2019.  This corresponds to the information that we see in the overall GDP for Pottawatomie County.</a:t>
            </a:r>
          </a:p>
          <a:p>
            <a:r>
              <a:rPr lang="en-US" dirty="0"/>
              <a:t>Given that utilities make up a significant percentage of the GDP of Pottawatomie County, it makes sense that we have seen such a large decline in GDP especially relative to Riley and Geary Counties</a:t>
            </a:r>
          </a:p>
          <a:p>
            <a:r>
              <a:rPr lang="en-US" dirty="0"/>
              <a:t>Although not shown, the same results holds when we look at Real GDP</a:t>
            </a:r>
          </a:p>
          <a:p>
            <a:r>
              <a:rPr lang="en-US" dirty="0"/>
              <a:t>So what happens if we take out the GDP of Utilities for Pottawatomie County?</a:t>
            </a:r>
          </a:p>
          <a:p>
            <a:endParaRPr lang="en-US" dirty="0"/>
          </a:p>
          <a:p>
            <a:pPr lvl="1"/>
            <a:endParaRPr lang="en-US" dirty="0"/>
          </a:p>
          <a:p>
            <a:endParaRPr lang="en-US" dirty="0"/>
          </a:p>
        </p:txBody>
      </p:sp>
    </p:spTree>
    <p:extLst>
      <p:ext uri="{BB962C8B-B14F-4D97-AF65-F5344CB8AC3E}">
        <p14:creationId xmlns:p14="http://schemas.microsoft.com/office/powerpoint/2010/main" val="3561082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16D81-8F03-4E66-9648-236095ABE29A}"/>
              </a:ext>
            </a:extLst>
          </p:cNvPr>
          <p:cNvSpPr>
            <a:spLocks noGrp="1"/>
          </p:cNvSpPr>
          <p:nvPr>
            <p:ph type="title"/>
          </p:nvPr>
        </p:nvSpPr>
        <p:spPr>
          <a:xfrm>
            <a:off x="1154954" y="973668"/>
            <a:ext cx="8959593" cy="706964"/>
          </a:xfrm>
        </p:spPr>
        <p:txBody>
          <a:bodyPr/>
          <a:lstStyle/>
          <a:p>
            <a:r>
              <a:rPr lang="en-US" dirty="0"/>
              <a:t>Actual and Real GDP for Pottawatomie County Net of Utilities GDP ($000)</a:t>
            </a:r>
          </a:p>
        </p:txBody>
      </p:sp>
      <p:graphicFrame>
        <p:nvGraphicFramePr>
          <p:cNvPr id="3" name="Chart 2">
            <a:extLst>
              <a:ext uri="{FF2B5EF4-FFF2-40B4-BE49-F238E27FC236}">
                <a16:creationId xmlns:a16="http://schemas.microsoft.com/office/drawing/2014/main" id="{961161F5-562E-4912-B564-E14BE594D02D}"/>
              </a:ext>
            </a:extLst>
          </p:cNvPr>
          <p:cNvGraphicFramePr>
            <a:graphicFrameLocks/>
          </p:cNvGraphicFramePr>
          <p:nvPr>
            <p:extLst>
              <p:ext uri="{D42A27DB-BD31-4B8C-83A1-F6EECF244321}">
                <p14:modId xmlns:p14="http://schemas.microsoft.com/office/powerpoint/2010/main" val="1517225451"/>
              </p:ext>
            </p:extLst>
          </p:nvPr>
        </p:nvGraphicFramePr>
        <p:xfrm>
          <a:off x="640080" y="2559844"/>
          <a:ext cx="11109960" cy="38409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2197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3AA1-7607-4893-8AA1-5626C12E45B5}"/>
              </a:ext>
            </a:extLst>
          </p:cNvPr>
          <p:cNvSpPr>
            <a:spLocks noGrp="1"/>
          </p:cNvSpPr>
          <p:nvPr>
            <p:ph type="title"/>
          </p:nvPr>
        </p:nvSpPr>
        <p:spPr/>
        <p:txBody>
          <a:bodyPr/>
          <a:lstStyle/>
          <a:p>
            <a:r>
              <a:rPr lang="en-US" dirty="0"/>
              <a:t>GDP Indexes Adjusted for Utilities GDP</a:t>
            </a:r>
          </a:p>
        </p:txBody>
      </p:sp>
      <p:graphicFrame>
        <p:nvGraphicFramePr>
          <p:cNvPr id="3" name="Chart 2">
            <a:extLst>
              <a:ext uri="{FF2B5EF4-FFF2-40B4-BE49-F238E27FC236}">
                <a16:creationId xmlns:a16="http://schemas.microsoft.com/office/drawing/2014/main" id="{39AE1BF9-0A3F-4B5B-B7C0-1D4BD1B38445}"/>
              </a:ext>
            </a:extLst>
          </p:cNvPr>
          <p:cNvGraphicFramePr>
            <a:graphicFrameLocks/>
          </p:cNvGraphicFramePr>
          <p:nvPr>
            <p:extLst>
              <p:ext uri="{D42A27DB-BD31-4B8C-83A1-F6EECF244321}">
                <p14:modId xmlns:p14="http://schemas.microsoft.com/office/powerpoint/2010/main" val="2708465868"/>
              </p:ext>
            </p:extLst>
          </p:nvPr>
        </p:nvGraphicFramePr>
        <p:xfrm>
          <a:off x="651510" y="2366010"/>
          <a:ext cx="11018519" cy="4206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4555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98EC-7CEB-41A5-BC41-5024ED5C408C}"/>
              </a:ext>
            </a:extLst>
          </p:cNvPr>
          <p:cNvSpPr>
            <a:spLocks noGrp="1"/>
          </p:cNvSpPr>
          <p:nvPr>
            <p:ph type="title"/>
          </p:nvPr>
        </p:nvSpPr>
        <p:spPr/>
        <p:txBody>
          <a:bodyPr/>
          <a:lstStyle/>
          <a:p>
            <a:r>
              <a:rPr lang="en-US" dirty="0"/>
              <a:t>GDP Net of Utilities Analysis</a:t>
            </a:r>
          </a:p>
        </p:txBody>
      </p:sp>
      <p:sp>
        <p:nvSpPr>
          <p:cNvPr id="3" name="Content Placeholder 2">
            <a:extLst>
              <a:ext uri="{FF2B5EF4-FFF2-40B4-BE49-F238E27FC236}">
                <a16:creationId xmlns:a16="http://schemas.microsoft.com/office/drawing/2014/main" id="{9CEB86D9-ED99-4F75-A44E-237446B25946}"/>
              </a:ext>
            </a:extLst>
          </p:cNvPr>
          <p:cNvSpPr>
            <a:spLocks noGrp="1"/>
          </p:cNvSpPr>
          <p:nvPr>
            <p:ph idx="1"/>
          </p:nvPr>
        </p:nvSpPr>
        <p:spPr/>
        <p:txBody>
          <a:bodyPr>
            <a:normAutofit fontScale="85000" lnSpcReduction="20000"/>
          </a:bodyPr>
          <a:lstStyle/>
          <a:p>
            <a:r>
              <a:rPr lang="en-US" dirty="0"/>
              <a:t>As can be seen, without utilities, the GDP of Pottawatomie County tells a different story.</a:t>
            </a:r>
          </a:p>
          <a:p>
            <a:r>
              <a:rPr lang="en-US" dirty="0"/>
              <a:t>Actual GDP peaks in 2012, fall until 2014 and increase steadily until 2019.  </a:t>
            </a:r>
          </a:p>
          <a:p>
            <a:r>
              <a:rPr lang="en-US" dirty="0"/>
              <a:t>While actual GDP moved above the 2012 level, real GDP remains well below the 2012 level.  We also see a small dip in real GDP in 2019.</a:t>
            </a:r>
          </a:p>
          <a:p>
            <a:r>
              <a:rPr lang="en-US" dirty="0"/>
              <a:t>When GDP indexes are recomputed for Pottawatomie County taking out utilities, we see the same pattern of a peak in 2012 followed by a dip in 2014 and an increase until 2018.  Given that the indexes are less than 100, the value of GDP has remained lower than the value of 2012 dollars.  </a:t>
            </a:r>
          </a:p>
          <a:p>
            <a:r>
              <a:rPr lang="en-US" dirty="0"/>
              <a:t>The story improves but we are still seeing GDP lower than 2012 due to the big drops in 2013 and 2014.  </a:t>
            </a:r>
          </a:p>
          <a:p>
            <a:r>
              <a:rPr lang="en-US" dirty="0"/>
              <a:t>Geary County has seen a steady decline in GDP since 2011.</a:t>
            </a:r>
          </a:p>
          <a:p>
            <a:r>
              <a:rPr lang="en-US" dirty="0"/>
              <a:t>Riley county has seen slightly growing GDP since 2009 and a GDP at levels higher than those in 2012 dollars.  However, Riley county has seen a decline in GDP since 2016.</a:t>
            </a:r>
          </a:p>
          <a:p>
            <a:endParaRPr lang="en-US" dirty="0"/>
          </a:p>
          <a:p>
            <a:endParaRPr lang="en-US" dirty="0"/>
          </a:p>
          <a:p>
            <a:endParaRPr lang="en-US" dirty="0"/>
          </a:p>
        </p:txBody>
      </p:sp>
    </p:spTree>
    <p:extLst>
      <p:ext uri="{BB962C8B-B14F-4D97-AF65-F5344CB8AC3E}">
        <p14:creationId xmlns:p14="http://schemas.microsoft.com/office/powerpoint/2010/main" val="171436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CB67-950E-4802-BDF7-4137B86861F5}"/>
              </a:ext>
            </a:extLst>
          </p:cNvPr>
          <p:cNvSpPr>
            <a:spLocks noGrp="1"/>
          </p:cNvSpPr>
          <p:nvPr>
            <p:ph type="title"/>
          </p:nvPr>
        </p:nvSpPr>
        <p:spPr/>
        <p:txBody>
          <a:bodyPr/>
          <a:lstStyle/>
          <a:p>
            <a:r>
              <a:rPr lang="en-US" dirty="0"/>
              <a:t>Percentage of Burdened Households by County</a:t>
            </a:r>
          </a:p>
        </p:txBody>
      </p:sp>
      <p:graphicFrame>
        <p:nvGraphicFramePr>
          <p:cNvPr id="4" name="Chart 3">
            <a:extLst>
              <a:ext uri="{FF2B5EF4-FFF2-40B4-BE49-F238E27FC236}">
                <a16:creationId xmlns:a16="http://schemas.microsoft.com/office/drawing/2014/main" id="{8A13FB88-A734-4D78-A95D-F57F67CC282D}"/>
              </a:ext>
            </a:extLst>
          </p:cNvPr>
          <p:cNvGraphicFramePr>
            <a:graphicFrameLocks/>
          </p:cNvGraphicFramePr>
          <p:nvPr>
            <p:extLst>
              <p:ext uri="{D42A27DB-BD31-4B8C-83A1-F6EECF244321}">
                <p14:modId xmlns:p14="http://schemas.microsoft.com/office/powerpoint/2010/main" val="2925118922"/>
              </p:ext>
            </p:extLst>
          </p:nvPr>
        </p:nvGraphicFramePr>
        <p:xfrm>
          <a:off x="529389" y="2261936"/>
          <a:ext cx="10419348" cy="43554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1270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DFD0-4DB8-43D6-B49E-1A10D275D180}"/>
              </a:ext>
            </a:extLst>
          </p:cNvPr>
          <p:cNvSpPr>
            <a:spLocks noGrp="1"/>
          </p:cNvSpPr>
          <p:nvPr>
            <p:ph type="title"/>
          </p:nvPr>
        </p:nvSpPr>
        <p:spPr/>
        <p:txBody>
          <a:bodyPr/>
          <a:lstStyle/>
          <a:p>
            <a:r>
              <a:rPr lang="en-US" dirty="0"/>
              <a:t>Burdened Households Analysis</a:t>
            </a:r>
          </a:p>
        </p:txBody>
      </p:sp>
      <p:sp>
        <p:nvSpPr>
          <p:cNvPr id="3" name="Content Placeholder 2">
            <a:extLst>
              <a:ext uri="{FF2B5EF4-FFF2-40B4-BE49-F238E27FC236}">
                <a16:creationId xmlns:a16="http://schemas.microsoft.com/office/drawing/2014/main" id="{37DA65CA-87A8-4C8E-9ACA-B7C73A0E970E}"/>
              </a:ext>
            </a:extLst>
          </p:cNvPr>
          <p:cNvSpPr>
            <a:spLocks noGrp="1"/>
          </p:cNvSpPr>
          <p:nvPr>
            <p:ph idx="1"/>
          </p:nvPr>
        </p:nvSpPr>
        <p:spPr/>
        <p:txBody>
          <a:bodyPr>
            <a:normAutofit/>
          </a:bodyPr>
          <a:lstStyle/>
          <a:p>
            <a:r>
              <a:rPr lang="en-US" dirty="0"/>
              <a:t>Data on burdened households are obtained using data from the 2019 5-year American Community Survey available through the Federal Reserve Bank of St. Louis by county</a:t>
            </a:r>
          </a:p>
          <a:p>
            <a:pPr lvl="1"/>
            <a:r>
              <a:rPr lang="en-US" dirty="0"/>
              <a:t>A burdened household is defined as one who’s housing payment represents more than 30% of income</a:t>
            </a:r>
          </a:p>
          <a:p>
            <a:pPr lvl="1"/>
            <a:r>
              <a:rPr lang="en-US" dirty="0"/>
              <a:t>Both Riley County and Geary County have a significant percentage of its households that would be considered burdened with high housing payments.  </a:t>
            </a:r>
          </a:p>
          <a:p>
            <a:pPr lvl="1"/>
            <a:r>
              <a:rPr lang="en-US" dirty="0"/>
              <a:t>Pottawatomie County’s burdened household percentage is very low.</a:t>
            </a:r>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656795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04E4-0423-4DCA-BA73-21CA8E096B4B}"/>
              </a:ext>
            </a:extLst>
          </p:cNvPr>
          <p:cNvSpPr>
            <a:spLocks noGrp="1"/>
          </p:cNvSpPr>
          <p:nvPr>
            <p:ph type="title"/>
          </p:nvPr>
        </p:nvSpPr>
        <p:spPr/>
        <p:txBody>
          <a:bodyPr/>
          <a:lstStyle/>
          <a:p>
            <a:r>
              <a:rPr lang="en-US" dirty="0"/>
              <a:t>Executive Summary</a:t>
            </a:r>
          </a:p>
        </p:txBody>
      </p:sp>
      <p:sp>
        <p:nvSpPr>
          <p:cNvPr id="3" name="Content Placeholder 2">
            <a:extLst>
              <a:ext uri="{FF2B5EF4-FFF2-40B4-BE49-F238E27FC236}">
                <a16:creationId xmlns:a16="http://schemas.microsoft.com/office/drawing/2014/main" id="{294DF9FF-0C1C-400C-A4B8-1C306A276C70}"/>
              </a:ext>
            </a:extLst>
          </p:cNvPr>
          <p:cNvSpPr>
            <a:spLocks noGrp="1"/>
          </p:cNvSpPr>
          <p:nvPr>
            <p:ph idx="1"/>
          </p:nvPr>
        </p:nvSpPr>
        <p:spPr>
          <a:xfrm>
            <a:off x="1154954" y="2603499"/>
            <a:ext cx="8825659" cy="3837405"/>
          </a:xfrm>
        </p:spPr>
        <p:txBody>
          <a:bodyPr>
            <a:normAutofit fontScale="85000" lnSpcReduction="20000"/>
          </a:bodyPr>
          <a:lstStyle/>
          <a:p>
            <a:r>
              <a:rPr lang="en-US" dirty="0"/>
              <a:t>The large decreases in GDP for Pottawatomie County shown in headline numbers is due to the decrease in output from Jeffery Energy Center</a:t>
            </a:r>
          </a:p>
          <a:p>
            <a:r>
              <a:rPr lang="en-US" dirty="0"/>
              <a:t>If Jeffery Energy Center is removed from the GDP there is still large drop in GDP from 2012-2014 </a:t>
            </a:r>
          </a:p>
          <a:p>
            <a:r>
              <a:rPr lang="en-US" dirty="0"/>
              <a:t>GDP has increased slightly since 2014 but in real terms the GDP is lower than the dollar amount in 2012</a:t>
            </a:r>
          </a:p>
          <a:p>
            <a:r>
              <a:rPr lang="en-US" dirty="0"/>
              <a:t>To see continued increases in GDP and to see a return to GDP levels consistent with inflation it will be necessary to:</a:t>
            </a:r>
          </a:p>
          <a:p>
            <a:pPr lvl="1"/>
            <a:r>
              <a:rPr lang="en-US" dirty="0"/>
              <a:t>Continue economic development investment to grow the economic base of Pottawatomie County through job growth and increased business output</a:t>
            </a:r>
          </a:p>
          <a:p>
            <a:pPr lvl="2"/>
            <a:r>
              <a:rPr lang="en-US" dirty="0"/>
              <a:t>The growth of the economic base in Pottawatomie County is especially important given the decline in population seen in Riley County which will likely have a negative impact on in migration to Pottawatomie County (residential growth in the East Highway 24 corridor) </a:t>
            </a:r>
          </a:p>
          <a:p>
            <a:pPr lvl="2"/>
            <a:r>
              <a:rPr lang="en-US" dirty="0"/>
              <a:t>Investment in “producing” businesses has more impact on GDP</a:t>
            </a:r>
          </a:p>
          <a:p>
            <a:pPr lvl="1"/>
            <a:r>
              <a:rPr lang="en-US" dirty="0"/>
              <a:t>Invest in the infrastructure necessary to attract new businesses</a:t>
            </a:r>
          </a:p>
          <a:p>
            <a:pPr lvl="2"/>
            <a:r>
              <a:rPr lang="en-US" dirty="0"/>
              <a:t>This includes investment in physical locations and investment in workforce development</a:t>
            </a:r>
          </a:p>
        </p:txBody>
      </p:sp>
    </p:spTree>
    <p:extLst>
      <p:ext uri="{BB962C8B-B14F-4D97-AF65-F5344CB8AC3E}">
        <p14:creationId xmlns:p14="http://schemas.microsoft.com/office/powerpoint/2010/main" val="258628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DC5A-4A41-4EC0-BE01-8D6A808C8C10}"/>
              </a:ext>
            </a:extLst>
          </p:cNvPr>
          <p:cNvSpPr>
            <a:spLocks noGrp="1"/>
          </p:cNvSpPr>
          <p:nvPr>
            <p:ph type="title"/>
          </p:nvPr>
        </p:nvSpPr>
        <p:spPr>
          <a:xfrm>
            <a:off x="1227145" y="877416"/>
            <a:ext cx="8761413" cy="706964"/>
          </a:xfrm>
        </p:spPr>
        <p:txBody>
          <a:bodyPr>
            <a:normAutofit/>
          </a:bodyPr>
          <a:lstStyle/>
          <a:p>
            <a:r>
              <a:rPr lang="en-US" dirty="0"/>
              <a:t>The Slide That Caused Consternation</a:t>
            </a:r>
          </a:p>
        </p:txBody>
      </p:sp>
      <p:graphicFrame>
        <p:nvGraphicFramePr>
          <p:cNvPr id="4" name="Table 3">
            <a:extLst>
              <a:ext uri="{FF2B5EF4-FFF2-40B4-BE49-F238E27FC236}">
                <a16:creationId xmlns:a16="http://schemas.microsoft.com/office/drawing/2014/main" id="{E430E376-1146-40B5-BACA-8C15E75A5A7C}"/>
              </a:ext>
            </a:extLst>
          </p:cNvPr>
          <p:cNvGraphicFramePr>
            <a:graphicFrameLocks noGrp="1"/>
          </p:cNvGraphicFramePr>
          <p:nvPr>
            <p:extLst>
              <p:ext uri="{D42A27DB-BD31-4B8C-83A1-F6EECF244321}">
                <p14:modId xmlns:p14="http://schemas.microsoft.com/office/powerpoint/2010/main" val="2447736925"/>
              </p:ext>
            </p:extLst>
          </p:nvPr>
        </p:nvGraphicFramePr>
        <p:xfrm>
          <a:off x="554789" y="2756234"/>
          <a:ext cx="11003551" cy="3352689"/>
        </p:xfrm>
        <a:graphic>
          <a:graphicData uri="http://schemas.openxmlformats.org/drawingml/2006/table">
            <a:tbl>
              <a:tblPr>
                <a:tableStyleId>{5C22544A-7EE6-4342-B048-85BDC9FD1C3A}</a:tableStyleId>
              </a:tblPr>
              <a:tblGrid>
                <a:gridCol w="1769801">
                  <a:extLst>
                    <a:ext uri="{9D8B030D-6E8A-4147-A177-3AD203B41FA5}">
                      <a16:colId xmlns:a16="http://schemas.microsoft.com/office/drawing/2014/main" val="3055201214"/>
                    </a:ext>
                  </a:extLst>
                </a:gridCol>
                <a:gridCol w="923375">
                  <a:extLst>
                    <a:ext uri="{9D8B030D-6E8A-4147-A177-3AD203B41FA5}">
                      <a16:colId xmlns:a16="http://schemas.microsoft.com/office/drawing/2014/main" val="2586787701"/>
                    </a:ext>
                  </a:extLst>
                </a:gridCol>
                <a:gridCol w="923375">
                  <a:extLst>
                    <a:ext uri="{9D8B030D-6E8A-4147-A177-3AD203B41FA5}">
                      <a16:colId xmlns:a16="http://schemas.microsoft.com/office/drawing/2014/main" val="3144889999"/>
                    </a:ext>
                  </a:extLst>
                </a:gridCol>
                <a:gridCol w="923375">
                  <a:extLst>
                    <a:ext uri="{9D8B030D-6E8A-4147-A177-3AD203B41FA5}">
                      <a16:colId xmlns:a16="http://schemas.microsoft.com/office/drawing/2014/main" val="3828745671"/>
                    </a:ext>
                  </a:extLst>
                </a:gridCol>
                <a:gridCol w="923375">
                  <a:extLst>
                    <a:ext uri="{9D8B030D-6E8A-4147-A177-3AD203B41FA5}">
                      <a16:colId xmlns:a16="http://schemas.microsoft.com/office/drawing/2014/main" val="97110500"/>
                    </a:ext>
                  </a:extLst>
                </a:gridCol>
                <a:gridCol w="923375">
                  <a:extLst>
                    <a:ext uri="{9D8B030D-6E8A-4147-A177-3AD203B41FA5}">
                      <a16:colId xmlns:a16="http://schemas.microsoft.com/office/drawing/2014/main" val="418905091"/>
                    </a:ext>
                  </a:extLst>
                </a:gridCol>
                <a:gridCol w="923375">
                  <a:extLst>
                    <a:ext uri="{9D8B030D-6E8A-4147-A177-3AD203B41FA5}">
                      <a16:colId xmlns:a16="http://schemas.microsoft.com/office/drawing/2014/main" val="2859850844"/>
                    </a:ext>
                  </a:extLst>
                </a:gridCol>
                <a:gridCol w="923375">
                  <a:extLst>
                    <a:ext uri="{9D8B030D-6E8A-4147-A177-3AD203B41FA5}">
                      <a16:colId xmlns:a16="http://schemas.microsoft.com/office/drawing/2014/main" val="592716644"/>
                    </a:ext>
                  </a:extLst>
                </a:gridCol>
                <a:gridCol w="923375">
                  <a:extLst>
                    <a:ext uri="{9D8B030D-6E8A-4147-A177-3AD203B41FA5}">
                      <a16:colId xmlns:a16="http://schemas.microsoft.com/office/drawing/2014/main" val="1304120909"/>
                    </a:ext>
                  </a:extLst>
                </a:gridCol>
                <a:gridCol w="923375">
                  <a:extLst>
                    <a:ext uri="{9D8B030D-6E8A-4147-A177-3AD203B41FA5}">
                      <a16:colId xmlns:a16="http://schemas.microsoft.com/office/drawing/2014/main" val="1220698339"/>
                    </a:ext>
                  </a:extLst>
                </a:gridCol>
                <a:gridCol w="923375">
                  <a:extLst>
                    <a:ext uri="{9D8B030D-6E8A-4147-A177-3AD203B41FA5}">
                      <a16:colId xmlns:a16="http://schemas.microsoft.com/office/drawing/2014/main" val="1605520773"/>
                    </a:ext>
                  </a:extLst>
                </a:gridCol>
              </a:tblGrid>
              <a:tr h="577055">
                <a:tc>
                  <a:txBody>
                    <a:bodyPr/>
                    <a:lstStyle/>
                    <a:p>
                      <a:pPr algn="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2018</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2019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403214603"/>
                  </a:ext>
                </a:extLst>
              </a:tr>
              <a:tr h="577055">
                <a:tc>
                  <a:txBody>
                    <a:bodyPr/>
                    <a:lstStyle/>
                    <a:p>
                      <a:pPr algn="r" fontAlgn="b"/>
                      <a:r>
                        <a:rPr lang="en-US" sz="1600" u="none" strike="noStrike" dirty="0">
                          <a:effectLst/>
                        </a:rPr>
                        <a:t>Riley, CO</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97.092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98.593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99.04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101.887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104.333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104.497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102.294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101.114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100.488</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77411341"/>
                  </a:ext>
                </a:extLst>
              </a:tr>
              <a:tr h="1044469">
                <a:tc>
                  <a:txBody>
                    <a:bodyPr/>
                    <a:lstStyle/>
                    <a:p>
                      <a:pPr algn="r" fontAlgn="b"/>
                      <a:r>
                        <a:rPr lang="en-US" sz="1600" u="none" strike="noStrike" dirty="0">
                          <a:effectLst/>
                        </a:rPr>
                        <a:t>Pottawatomie, CO</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91.732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103.209</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98.046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83.614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87.037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82.853</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82.391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82.936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75.338</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513892934"/>
                  </a:ext>
                </a:extLst>
              </a:tr>
              <a:tr h="577055">
                <a:tc>
                  <a:txBody>
                    <a:bodyPr/>
                    <a:lstStyle/>
                    <a:p>
                      <a:pPr algn="r" fontAlgn="b"/>
                      <a:r>
                        <a:rPr lang="en-US" sz="1600" u="none" strike="noStrike" dirty="0">
                          <a:effectLst/>
                        </a:rPr>
                        <a:t>Geary, CO</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101.526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102.727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93.044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91.297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91.278</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86.312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85.432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84.455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83.676</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824736998"/>
                  </a:ext>
                </a:extLst>
              </a:tr>
              <a:tr h="577055">
                <a:tc>
                  <a:txBody>
                    <a:bodyPr/>
                    <a:lstStyle/>
                    <a:p>
                      <a:pPr algn="r" fontAlgn="b"/>
                      <a:r>
                        <a:rPr lang="en-US" sz="1600" u="none" strike="noStrike" dirty="0">
                          <a:effectLst/>
                        </a:rPr>
                        <a:t>Kansas</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96.034</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98.592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100</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99.71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102.392</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105.091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108.345</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109.727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112.381</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600" u="none" strike="noStrike" dirty="0">
                          <a:effectLst/>
                        </a:rPr>
                        <a:t>113.707</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756440011"/>
                  </a:ext>
                </a:extLst>
              </a:tr>
            </a:tbl>
          </a:graphicData>
        </a:graphic>
      </p:graphicFrame>
    </p:spTree>
    <p:extLst>
      <p:ext uri="{BB962C8B-B14F-4D97-AF65-F5344CB8AC3E}">
        <p14:creationId xmlns:p14="http://schemas.microsoft.com/office/powerpoint/2010/main" val="1439093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8534-4163-40CD-B802-57A0EFC2A626}"/>
              </a:ext>
            </a:extLst>
          </p:cNvPr>
          <p:cNvSpPr>
            <a:spLocks noGrp="1"/>
          </p:cNvSpPr>
          <p:nvPr>
            <p:ph type="title"/>
          </p:nvPr>
        </p:nvSpPr>
        <p:spPr/>
        <p:txBody>
          <a:bodyPr/>
          <a:lstStyle/>
          <a:p>
            <a:r>
              <a:rPr lang="en-US" dirty="0"/>
              <a:t>Appendix, Table 1:  Per Capita Personal Income</a:t>
            </a:r>
          </a:p>
        </p:txBody>
      </p:sp>
      <p:graphicFrame>
        <p:nvGraphicFramePr>
          <p:cNvPr id="3" name="Chart 2">
            <a:extLst>
              <a:ext uri="{FF2B5EF4-FFF2-40B4-BE49-F238E27FC236}">
                <a16:creationId xmlns:a16="http://schemas.microsoft.com/office/drawing/2014/main" id="{0267F1F2-467E-4A75-9717-95B53125C2D4}"/>
              </a:ext>
            </a:extLst>
          </p:cNvPr>
          <p:cNvGraphicFramePr>
            <a:graphicFrameLocks/>
          </p:cNvGraphicFramePr>
          <p:nvPr>
            <p:extLst>
              <p:ext uri="{D42A27DB-BD31-4B8C-83A1-F6EECF244321}">
                <p14:modId xmlns:p14="http://schemas.microsoft.com/office/powerpoint/2010/main" val="3946468642"/>
              </p:ext>
            </p:extLst>
          </p:nvPr>
        </p:nvGraphicFramePr>
        <p:xfrm>
          <a:off x="754380" y="2439828"/>
          <a:ext cx="11167110" cy="41438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920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14B85-64A6-46B0-9B50-32B177B169A0}"/>
              </a:ext>
            </a:extLst>
          </p:cNvPr>
          <p:cNvSpPr>
            <a:spLocks noGrp="1"/>
          </p:cNvSpPr>
          <p:nvPr>
            <p:ph type="title"/>
          </p:nvPr>
        </p:nvSpPr>
        <p:spPr/>
        <p:txBody>
          <a:bodyPr/>
          <a:lstStyle/>
          <a:p>
            <a:r>
              <a:rPr lang="en-US" dirty="0"/>
              <a:t>Appendix, Table 2:  Agricultural Income</a:t>
            </a:r>
          </a:p>
        </p:txBody>
      </p:sp>
      <p:graphicFrame>
        <p:nvGraphicFramePr>
          <p:cNvPr id="3" name="Chart 2">
            <a:extLst>
              <a:ext uri="{FF2B5EF4-FFF2-40B4-BE49-F238E27FC236}">
                <a16:creationId xmlns:a16="http://schemas.microsoft.com/office/drawing/2014/main" id="{29E9BFF7-80EC-45E6-AE5E-1137E3C79069}"/>
              </a:ext>
            </a:extLst>
          </p:cNvPr>
          <p:cNvGraphicFramePr>
            <a:graphicFrameLocks/>
          </p:cNvGraphicFramePr>
          <p:nvPr>
            <p:extLst>
              <p:ext uri="{D42A27DB-BD31-4B8C-83A1-F6EECF244321}">
                <p14:modId xmlns:p14="http://schemas.microsoft.com/office/powerpoint/2010/main" val="3111925828"/>
              </p:ext>
            </p:extLst>
          </p:nvPr>
        </p:nvGraphicFramePr>
        <p:xfrm>
          <a:off x="434340" y="2461736"/>
          <a:ext cx="11247120" cy="40647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453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A3D6A8-72CA-4F60-B088-ADC6978A3BC8}"/>
              </a:ext>
            </a:extLst>
          </p:cNvPr>
          <p:cNvSpPr>
            <a:spLocks noGrp="1"/>
          </p:cNvSpPr>
          <p:nvPr>
            <p:ph type="title"/>
          </p:nvPr>
        </p:nvSpPr>
        <p:spPr/>
        <p:txBody>
          <a:bodyPr/>
          <a:lstStyle/>
          <a:p>
            <a:r>
              <a:rPr lang="en-US" dirty="0"/>
              <a:t>GDP Information</a:t>
            </a:r>
          </a:p>
        </p:txBody>
      </p:sp>
      <p:sp>
        <p:nvSpPr>
          <p:cNvPr id="6" name="Content Placeholder 5">
            <a:extLst>
              <a:ext uri="{FF2B5EF4-FFF2-40B4-BE49-F238E27FC236}">
                <a16:creationId xmlns:a16="http://schemas.microsoft.com/office/drawing/2014/main" id="{08169932-08F3-4FD4-97AB-78D4B6E57E49}"/>
              </a:ext>
            </a:extLst>
          </p:cNvPr>
          <p:cNvSpPr>
            <a:spLocks noGrp="1"/>
          </p:cNvSpPr>
          <p:nvPr>
            <p:ph idx="1"/>
          </p:nvPr>
        </p:nvSpPr>
        <p:spPr/>
        <p:txBody>
          <a:bodyPr>
            <a:normAutofit/>
          </a:bodyPr>
          <a:lstStyle/>
          <a:p>
            <a:r>
              <a:rPr lang="en-US" dirty="0"/>
              <a:t>Data on GDP comes from the Bureau of Economic Analysis and combines information from the 2019 5-year American Community Survey and surveys conducted by the Bureau of Labor Statistics</a:t>
            </a:r>
          </a:p>
          <a:p>
            <a:r>
              <a:rPr lang="en-US" dirty="0"/>
              <a:t>The GDP quantity index shown in the previous table is calculated based on a reference year of 2012 to account for the impact of inflation</a:t>
            </a:r>
          </a:p>
          <a:p>
            <a:r>
              <a:rPr lang="en-US" dirty="0"/>
              <a:t>The index does not give actual GDP but a reference point for inflation adjusted GDP relative to the value of 2012 dollars</a:t>
            </a:r>
          </a:p>
          <a:p>
            <a:pPr marL="457200" lvl="1" indent="0">
              <a:buNone/>
            </a:pPr>
            <a:endParaRPr lang="en-US" dirty="0"/>
          </a:p>
        </p:txBody>
      </p:sp>
    </p:spTree>
    <p:extLst>
      <p:ext uri="{BB962C8B-B14F-4D97-AF65-F5344CB8AC3E}">
        <p14:creationId xmlns:p14="http://schemas.microsoft.com/office/powerpoint/2010/main" val="289216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A3D6A8-72CA-4F60-B088-ADC6978A3BC8}"/>
              </a:ext>
            </a:extLst>
          </p:cNvPr>
          <p:cNvSpPr>
            <a:spLocks noGrp="1"/>
          </p:cNvSpPr>
          <p:nvPr>
            <p:ph type="title"/>
          </p:nvPr>
        </p:nvSpPr>
        <p:spPr/>
        <p:txBody>
          <a:bodyPr/>
          <a:lstStyle/>
          <a:p>
            <a:r>
              <a:rPr lang="en-US" dirty="0"/>
              <a:t>GDP Information</a:t>
            </a:r>
          </a:p>
        </p:txBody>
      </p:sp>
      <p:sp>
        <p:nvSpPr>
          <p:cNvPr id="6" name="Content Placeholder 5">
            <a:extLst>
              <a:ext uri="{FF2B5EF4-FFF2-40B4-BE49-F238E27FC236}">
                <a16:creationId xmlns:a16="http://schemas.microsoft.com/office/drawing/2014/main" id="{08169932-08F3-4FD4-97AB-78D4B6E57E49}"/>
              </a:ext>
            </a:extLst>
          </p:cNvPr>
          <p:cNvSpPr>
            <a:spLocks noGrp="1"/>
          </p:cNvSpPr>
          <p:nvPr>
            <p:ph idx="1"/>
          </p:nvPr>
        </p:nvSpPr>
        <p:spPr/>
        <p:txBody>
          <a:bodyPr>
            <a:normAutofit fontScale="92500" lnSpcReduction="20000"/>
          </a:bodyPr>
          <a:lstStyle/>
          <a:p>
            <a:r>
              <a:rPr lang="en-US" dirty="0"/>
              <a:t>The index is calculated as the ratio of the GDP in 2012 dollars divided by the real GDP in dollars</a:t>
            </a:r>
          </a:p>
          <a:p>
            <a:pPr lvl="1"/>
            <a:r>
              <a:rPr lang="en-US" dirty="0"/>
              <a:t>The index will be 100 for the year 2012</a:t>
            </a:r>
          </a:p>
          <a:p>
            <a:pPr lvl="1"/>
            <a:r>
              <a:rPr lang="en-US" dirty="0"/>
              <a:t>If the index equals 100 in other years, that would indicate the GDP is equal to the inflation adjusted value of GDP relative to 2012</a:t>
            </a:r>
          </a:p>
          <a:p>
            <a:pPr lvl="1"/>
            <a:r>
              <a:rPr lang="en-US" dirty="0"/>
              <a:t>If the index is greater than 100, the GDP is higher than the inflation adjusted value of GDP relative to 2012</a:t>
            </a:r>
          </a:p>
          <a:p>
            <a:pPr lvl="1"/>
            <a:r>
              <a:rPr lang="en-US" dirty="0"/>
              <a:t>If the index is less than 100, GDP is lower than the inflation adjusted value of GDP relative to 2012</a:t>
            </a:r>
          </a:p>
          <a:p>
            <a:r>
              <a:rPr lang="en-US" dirty="0"/>
              <a:t>The table shows that the inflation adjusted value of GDP in Pottawatomie county is lower than it was in 2012 and has been declining fairly significantly</a:t>
            </a:r>
          </a:p>
          <a:p>
            <a:r>
              <a:rPr lang="en-US" dirty="0"/>
              <a:t>It may be of value, however, to look at the GDP numbers as opposed to the indexes</a:t>
            </a:r>
          </a:p>
          <a:p>
            <a:pPr lvl="1"/>
            <a:endParaRPr lang="en-US" dirty="0"/>
          </a:p>
        </p:txBody>
      </p:sp>
    </p:spTree>
    <p:extLst>
      <p:ext uri="{BB962C8B-B14F-4D97-AF65-F5344CB8AC3E}">
        <p14:creationId xmlns:p14="http://schemas.microsoft.com/office/powerpoint/2010/main" val="259900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9A63-B1B0-479F-A06F-F2E5C6F272EA}"/>
              </a:ext>
            </a:extLst>
          </p:cNvPr>
          <p:cNvSpPr>
            <a:spLocks noGrp="1"/>
          </p:cNvSpPr>
          <p:nvPr>
            <p:ph type="title"/>
          </p:nvPr>
        </p:nvSpPr>
        <p:spPr/>
        <p:txBody>
          <a:bodyPr/>
          <a:lstStyle/>
          <a:p>
            <a:r>
              <a:rPr lang="en-US" dirty="0"/>
              <a:t>Actual GDP by County ($000)</a:t>
            </a:r>
          </a:p>
        </p:txBody>
      </p:sp>
      <p:graphicFrame>
        <p:nvGraphicFramePr>
          <p:cNvPr id="3" name="Chart 2">
            <a:extLst>
              <a:ext uri="{FF2B5EF4-FFF2-40B4-BE49-F238E27FC236}">
                <a16:creationId xmlns:a16="http://schemas.microsoft.com/office/drawing/2014/main" id="{4DFD489E-A230-4289-881C-61F7B85B0C9D}"/>
              </a:ext>
            </a:extLst>
          </p:cNvPr>
          <p:cNvGraphicFramePr>
            <a:graphicFrameLocks/>
          </p:cNvGraphicFramePr>
          <p:nvPr>
            <p:extLst>
              <p:ext uri="{D42A27DB-BD31-4B8C-83A1-F6EECF244321}">
                <p14:modId xmlns:p14="http://schemas.microsoft.com/office/powerpoint/2010/main" val="1843221312"/>
              </p:ext>
            </p:extLst>
          </p:nvPr>
        </p:nvGraphicFramePr>
        <p:xfrm>
          <a:off x="514350" y="2352675"/>
          <a:ext cx="11268075" cy="4162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5910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767D-E69B-45BE-A506-1926109B9CCB}"/>
              </a:ext>
            </a:extLst>
          </p:cNvPr>
          <p:cNvSpPr>
            <a:spLocks noGrp="1"/>
          </p:cNvSpPr>
          <p:nvPr>
            <p:ph type="title"/>
          </p:nvPr>
        </p:nvSpPr>
        <p:spPr>
          <a:xfrm>
            <a:off x="794084" y="973668"/>
            <a:ext cx="9529011" cy="706964"/>
          </a:xfrm>
        </p:spPr>
        <p:txBody>
          <a:bodyPr/>
          <a:lstStyle/>
          <a:p>
            <a:r>
              <a:rPr lang="en-US" dirty="0"/>
              <a:t>Real GDP in 2012 Dollars by County ($000)</a:t>
            </a:r>
          </a:p>
        </p:txBody>
      </p:sp>
      <p:graphicFrame>
        <p:nvGraphicFramePr>
          <p:cNvPr id="3" name="Chart 2">
            <a:extLst>
              <a:ext uri="{FF2B5EF4-FFF2-40B4-BE49-F238E27FC236}">
                <a16:creationId xmlns:a16="http://schemas.microsoft.com/office/drawing/2014/main" id="{D2105EB6-22DD-45B2-AC87-FB5BAAB5D3F8}"/>
              </a:ext>
            </a:extLst>
          </p:cNvPr>
          <p:cNvGraphicFramePr>
            <a:graphicFrameLocks/>
          </p:cNvGraphicFramePr>
          <p:nvPr>
            <p:extLst>
              <p:ext uri="{D42A27DB-BD31-4B8C-83A1-F6EECF244321}">
                <p14:modId xmlns:p14="http://schemas.microsoft.com/office/powerpoint/2010/main" val="1778352377"/>
              </p:ext>
            </p:extLst>
          </p:nvPr>
        </p:nvGraphicFramePr>
        <p:xfrm>
          <a:off x="571500" y="2354580"/>
          <a:ext cx="11182349" cy="43776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958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81F89-6CA0-4391-99B8-EA7F0E4F32E9}"/>
              </a:ext>
            </a:extLst>
          </p:cNvPr>
          <p:cNvSpPr>
            <a:spLocks noGrp="1"/>
          </p:cNvSpPr>
          <p:nvPr>
            <p:ph type="title"/>
          </p:nvPr>
        </p:nvSpPr>
        <p:spPr/>
        <p:txBody>
          <a:bodyPr/>
          <a:lstStyle/>
          <a:p>
            <a:r>
              <a:rPr lang="en-US" dirty="0"/>
              <a:t>Pottawatomie County Actual and Real GDP ($000)</a:t>
            </a:r>
          </a:p>
        </p:txBody>
      </p:sp>
      <p:graphicFrame>
        <p:nvGraphicFramePr>
          <p:cNvPr id="3" name="Chart 2">
            <a:extLst>
              <a:ext uri="{FF2B5EF4-FFF2-40B4-BE49-F238E27FC236}">
                <a16:creationId xmlns:a16="http://schemas.microsoft.com/office/drawing/2014/main" id="{B35B1C45-D5B9-4DE3-BBC1-52EEB149A12A}"/>
              </a:ext>
            </a:extLst>
          </p:cNvPr>
          <p:cNvGraphicFramePr>
            <a:graphicFrameLocks/>
          </p:cNvGraphicFramePr>
          <p:nvPr>
            <p:extLst>
              <p:ext uri="{D42A27DB-BD31-4B8C-83A1-F6EECF244321}">
                <p14:modId xmlns:p14="http://schemas.microsoft.com/office/powerpoint/2010/main" val="2544652287"/>
              </p:ext>
            </p:extLst>
          </p:nvPr>
        </p:nvGraphicFramePr>
        <p:xfrm>
          <a:off x="571500" y="2377440"/>
          <a:ext cx="11052810" cy="4331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34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6EC2-99E1-48E7-88E6-7AFEAF3DECE6}"/>
              </a:ext>
            </a:extLst>
          </p:cNvPr>
          <p:cNvSpPr>
            <a:spLocks noGrp="1"/>
          </p:cNvSpPr>
          <p:nvPr>
            <p:ph type="title"/>
          </p:nvPr>
        </p:nvSpPr>
        <p:spPr/>
        <p:txBody>
          <a:bodyPr/>
          <a:lstStyle/>
          <a:p>
            <a:r>
              <a:rPr lang="en-US" dirty="0"/>
              <a:t>Real and Actual GDP Analysis</a:t>
            </a:r>
          </a:p>
        </p:txBody>
      </p:sp>
      <p:sp>
        <p:nvSpPr>
          <p:cNvPr id="3" name="Content Placeholder 2">
            <a:extLst>
              <a:ext uri="{FF2B5EF4-FFF2-40B4-BE49-F238E27FC236}">
                <a16:creationId xmlns:a16="http://schemas.microsoft.com/office/drawing/2014/main" id="{0CC05394-FF9E-4F52-9C75-392571AF7CDB}"/>
              </a:ext>
            </a:extLst>
          </p:cNvPr>
          <p:cNvSpPr>
            <a:spLocks noGrp="1"/>
          </p:cNvSpPr>
          <p:nvPr>
            <p:ph idx="1"/>
          </p:nvPr>
        </p:nvSpPr>
        <p:spPr/>
        <p:txBody>
          <a:bodyPr/>
          <a:lstStyle/>
          <a:p>
            <a:r>
              <a:rPr lang="en-US" dirty="0"/>
              <a:t>Actual and real GDP of Pottawatomie County are about half that of Geary and Riley Counties </a:t>
            </a:r>
          </a:p>
          <a:p>
            <a:r>
              <a:rPr lang="en-US" dirty="0"/>
              <a:t>The actual and real GDP numbers for Pottawatomie county peaked in 2011</a:t>
            </a:r>
          </a:p>
          <a:p>
            <a:r>
              <a:rPr lang="en-US" dirty="0"/>
              <a:t>Actual GDP increased slightly from 2014-2018 and fell precipitously in 2019.  The same general trend holds for real GDP with 2018 being just slightly lower than 2014.</a:t>
            </a:r>
          </a:p>
          <a:p>
            <a:r>
              <a:rPr lang="en-US" dirty="0"/>
              <a:t>This, however, is not the full story.</a:t>
            </a:r>
          </a:p>
          <a:p>
            <a:endParaRPr lang="en-US" dirty="0"/>
          </a:p>
          <a:p>
            <a:endParaRPr lang="en-US" dirty="0"/>
          </a:p>
        </p:txBody>
      </p:sp>
    </p:spTree>
    <p:extLst>
      <p:ext uri="{BB962C8B-B14F-4D97-AF65-F5344CB8AC3E}">
        <p14:creationId xmlns:p14="http://schemas.microsoft.com/office/powerpoint/2010/main" val="219955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90BF-B6BB-42E8-8011-A3B0FFB2BEF0}"/>
              </a:ext>
            </a:extLst>
          </p:cNvPr>
          <p:cNvSpPr>
            <a:spLocks noGrp="1"/>
          </p:cNvSpPr>
          <p:nvPr>
            <p:ph type="title"/>
          </p:nvPr>
        </p:nvSpPr>
        <p:spPr/>
        <p:txBody>
          <a:bodyPr/>
          <a:lstStyle/>
          <a:p>
            <a:r>
              <a:rPr lang="en-US" dirty="0"/>
              <a:t>Real and Actual GDP Analysis</a:t>
            </a:r>
          </a:p>
        </p:txBody>
      </p:sp>
      <p:sp>
        <p:nvSpPr>
          <p:cNvPr id="3" name="Content Placeholder 2">
            <a:extLst>
              <a:ext uri="{FF2B5EF4-FFF2-40B4-BE49-F238E27FC236}">
                <a16:creationId xmlns:a16="http://schemas.microsoft.com/office/drawing/2014/main" id="{604D4360-150E-49F1-816A-B9AA41DA4F3A}"/>
              </a:ext>
            </a:extLst>
          </p:cNvPr>
          <p:cNvSpPr>
            <a:spLocks noGrp="1"/>
          </p:cNvSpPr>
          <p:nvPr>
            <p:ph idx="1"/>
          </p:nvPr>
        </p:nvSpPr>
        <p:spPr/>
        <p:txBody>
          <a:bodyPr/>
          <a:lstStyle/>
          <a:p>
            <a:r>
              <a:rPr lang="en-US" dirty="0"/>
              <a:t>Starting with the 2019 estimation year, the Bureau of Economic Analysis began to include the value of “goods and services produced” in the GDP estimates for counties.</a:t>
            </a:r>
          </a:p>
          <a:p>
            <a:r>
              <a:rPr lang="en-US" dirty="0"/>
              <a:t>Prior to 2019, GDP for a  county was estimated by using only personal income and its components (basically wages and profits from business ownership)</a:t>
            </a:r>
          </a:p>
          <a:p>
            <a:r>
              <a:rPr lang="en-US" dirty="0"/>
              <a:t>The value of “goods and services produced” is defined as Other Income and Costs (OIC)</a:t>
            </a:r>
          </a:p>
          <a:p>
            <a:pPr lvl="1"/>
            <a:r>
              <a:rPr lang="en-US" dirty="0"/>
              <a:t>This would include things such as the value of oil and gas production, bank deposits, and value of </a:t>
            </a:r>
            <a:r>
              <a:rPr lang="en-US" b="1" dirty="0"/>
              <a:t>net electricity generation</a:t>
            </a:r>
            <a:endParaRPr lang="en-US" dirty="0"/>
          </a:p>
        </p:txBody>
      </p:sp>
    </p:spTree>
    <p:extLst>
      <p:ext uri="{BB962C8B-B14F-4D97-AF65-F5344CB8AC3E}">
        <p14:creationId xmlns:p14="http://schemas.microsoft.com/office/powerpoint/2010/main" val="74793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1351</TotalTime>
  <Words>1635</Words>
  <Application>Microsoft Office PowerPoint</Application>
  <PresentationFormat>Widescreen</PresentationFormat>
  <Paragraphs>315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 Boardroom</vt:lpstr>
      <vt:lpstr>Analysis of Pottawatomie County Economic Information</vt:lpstr>
      <vt:lpstr>The Slide That Caused Consternation</vt:lpstr>
      <vt:lpstr>GDP Information</vt:lpstr>
      <vt:lpstr>GDP Information</vt:lpstr>
      <vt:lpstr>Actual GDP by County ($000)</vt:lpstr>
      <vt:lpstr>Real GDP in 2012 Dollars by County ($000)</vt:lpstr>
      <vt:lpstr>Pottawatomie County Actual and Real GDP ($000)</vt:lpstr>
      <vt:lpstr>Real and Actual GDP Analysis</vt:lpstr>
      <vt:lpstr>Real and Actual GDP Analysis</vt:lpstr>
      <vt:lpstr>Real and Actual GDP Analysis</vt:lpstr>
      <vt:lpstr>Actual GDP for Utilities by County ($000)</vt:lpstr>
      <vt:lpstr>GDP for Utilities as a Percentage of GDP for Pottawatomie County ($000,000)</vt:lpstr>
      <vt:lpstr>GDP from Utilities Analysis</vt:lpstr>
      <vt:lpstr>Actual and Real GDP for Pottawatomie County Net of Utilities GDP ($000)</vt:lpstr>
      <vt:lpstr>GDP Indexes Adjusted for Utilities GDP</vt:lpstr>
      <vt:lpstr>GDP Net of Utilities Analysis</vt:lpstr>
      <vt:lpstr>Percentage of Burdened Households by County</vt:lpstr>
      <vt:lpstr>Burdened Households Analysis</vt:lpstr>
      <vt:lpstr>Executive Summary</vt:lpstr>
      <vt:lpstr>Appendix, Table 1:  Per Capita Personal Income</vt:lpstr>
      <vt:lpstr>Appendix, Table 2:  Agricultural Income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Higgins</dc:creator>
  <cp:lastModifiedBy>Jack Allston</cp:lastModifiedBy>
  <cp:revision>99</cp:revision>
  <dcterms:created xsi:type="dcterms:W3CDTF">2021-03-17T15:03:40Z</dcterms:created>
  <dcterms:modified xsi:type="dcterms:W3CDTF">2021-06-04T18:57:12Z</dcterms:modified>
</cp:coreProperties>
</file>